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90" r:id="rId2"/>
    <p:sldId id="281" r:id="rId3"/>
    <p:sldId id="271" r:id="rId4"/>
    <p:sldId id="282" r:id="rId5"/>
    <p:sldId id="285" r:id="rId6"/>
    <p:sldId id="257" r:id="rId7"/>
    <p:sldId id="272" r:id="rId8"/>
    <p:sldId id="259" r:id="rId9"/>
    <p:sldId id="268" r:id="rId10"/>
    <p:sldId id="273" r:id="rId11"/>
    <p:sldId id="284" r:id="rId12"/>
    <p:sldId id="276" r:id="rId13"/>
    <p:sldId id="275" r:id="rId14"/>
    <p:sldId id="277" r:id="rId15"/>
    <p:sldId id="278" r:id="rId16"/>
    <p:sldId id="279" r:id="rId17"/>
    <p:sldId id="280" r:id="rId18"/>
    <p:sldId id="291" r:id="rId1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63" autoAdjust="0"/>
  </p:normalViewPr>
  <p:slideViewPr>
    <p:cSldViewPr snapToGrid="0" snapToObjects="1">
      <p:cViewPr>
        <p:scale>
          <a:sx n="90" d="100"/>
          <a:sy n="90" d="100"/>
        </p:scale>
        <p:origin x="-1432" y="-8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97586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5044440"/>
            <a:ext cx="2249424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5036820"/>
            <a:ext cx="6784848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365500"/>
            <a:ext cx="6477000" cy="15240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5041698"/>
            <a:ext cx="6705600" cy="5715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5057249"/>
            <a:ext cx="2057400" cy="5715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97115"/>
            <a:ext cx="5867400" cy="304271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90500"/>
            <a:ext cx="8382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08000"/>
            <a:ext cx="2057400" cy="4597136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5562600" cy="4597137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5207002"/>
            <a:ext cx="2209800" cy="304271"/>
          </a:xfrm>
        </p:spPr>
        <p:txBody>
          <a:bodyPr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5206840"/>
            <a:ext cx="5573483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715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508000"/>
            <a:ext cx="228600" cy="5207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445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34088" y="100012"/>
            <a:ext cx="444500" cy="244476"/>
          </a:xfrm>
        </p:spPr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153400" cy="37465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286000"/>
            <a:ext cx="7123113" cy="139435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70000"/>
            <a:ext cx="9144000" cy="9525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333500"/>
            <a:ext cx="1295400" cy="825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333500"/>
            <a:ext cx="7772400" cy="825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33500"/>
            <a:ext cx="7620000" cy="8255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460500"/>
            <a:ext cx="1295400" cy="58473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7542"/>
            <a:ext cx="8153400" cy="72495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460500"/>
            <a:ext cx="3886200" cy="53340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460500"/>
            <a:ext cx="3886200" cy="53340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5207000"/>
            <a:ext cx="5334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7542"/>
            <a:ext cx="8077200" cy="724958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60500"/>
            <a:ext cx="1600200" cy="36195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460500"/>
            <a:ext cx="6400800" cy="3683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572000"/>
            <a:ext cx="7315200" cy="5715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81000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886200"/>
            <a:ext cx="1463040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878580"/>
            <a:ext cx="7598664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73500"/>
            <a:ext cx="7315200" cy="5715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7226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5207000"/>
            <a:ext cx="2667000" cy="304271"/>
          </a:xfrm>
        </p:spPr>
        <p:txBody>
          <a:bodyPr rtlCol="0"/>
          <a:lstStyle/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889374"/>
            <a:ext cx="1447800" cy="552982"/>
          </a:xfrm>
        </p:spPr>
        <p:txBody>
          <a:bodyPr rtlCol="0"/>
          <a:lstStyle>
            <a:lvl1pPr>
              <a:defRPr sz="2800"/>
            </a:lvl1pPr>
          </a:lstStyle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5206839"/>
            <a:ext cx="4572000" cy="304271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80746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90500"/>
            <a:ext cx="8153400" cy="8255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33500"/>
            <a:ext cx="8153400" cy="37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5207000"/>
            <a:ext cx="2667000" cy="304271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49A326-E2CF-B14A-921B-1BE1D312DEB8}" type="datetimeFigureOut">
              <a:rPr lang="en-US" smtClean="0"/>
              <a:t>20-02-19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5206839"/>
            <a:ext cx="5421083" cy="304271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028700"/>
            <a:ext cx="9144000" cy="2667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533400" cy="190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066800"/>
            <a:ext cx="8553450" cy="190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60185"/>
            <a:ext cx="533400" cy="20373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Whiteboarding</a:t>
            </a:r>
            <a:r>
              <a:rPr lang="en-US" b="1" i="1" dirty="0" smtClean="0"/>
              <a:t>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Like snowboarding… but less cool!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362741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14620"/>
            <a:ext cx="8229600" cy="4790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ym typeface="Wingdings"/>
              </a:rPr>
              <a:t>N</a:t>
            </a:r>
            <a:r>
              <a:rPr lang="en-US" sz="4400" baseline="-25000" dirty="0" smtClean="0">
                <a:sym typeface="Wingdings"/>
              </a:rPr>
              <a:t>2</a:t>
            </a:r>
            <a:r>
              <a:rPr lang="en-US" sz="4400" dirty="0" smtClean="0">
                <a:sym typeface="Wingdings"/>
              </a:rPr>
              <a:t> + 3 H</a:t>
            </a:r>
            <a:r>
              <a:rPr lang="en-US" sz="4400" baseline="-25000" dirty="0" smtClean="0">
                <a:sym typeface="Wingdings"/>
              </a:rPr>
              <a:t>2</a:t>
            </a:r>
            <a:r>
              <a:rPr lang="en-US" sz="4400" dirty="0" smtClean="0">
                <a:sym typeface="Wingdings"/>
              </a:rPr>
              <a:t>  2 NH</a:t>
            </a:r>
            <a:r>
              <a:rPr lang="en-US" sz="4400" baseline="-25000" dirty="0" smtClean="0">
                <a:sym typeface="Wingdings"/>
              </a:rPr>
              <a:t>3</a:t>
            </a:r>
            <a:endParaRPr lang="en-US" sz="4400" baseline="-25000" dirty="0">
              <a:sym typeface="Wingdings"/>
            </a:endParaRPr>
          </a:p>
          <a:p>
            <a:pPr marL="0" indent="0">
              <a:buNone/>
            </a:pPr>
            <a:endParaRPr lang="en-US" sz="1800" dirty="0" smtClean="0">
              <a:sym typeface="Wingdings"/>
            </a:endParaRPr>
          </a:p>
          <a:p>
            <a:pPr marL="0" indent="0">
              <a:buNone/>
            </a:pPr>
            <a:r>
              <a:rPr lang="en-US" sz="4400" dirty="0" smtClean="0">
                <a:sym typeface="Wingdings"/>
              </a:rPr>
              <a:t>What mass of nitrogen gas is required to produce 45L of ammonia at STP?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5194"/>
              </p:ext>
            </p:extLst>
          </p:nvPr>
        </p:nvGraphicFramePr>
        <p:xfrm>
          <a:off x="0" y="3680816"/>
          <a:ext cx="9143999" cy="100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4699"/>
                <a:gridCol w="246726"/>
                <a:gridCol w="623019"/>
                <a:gridCol w="296334"/>
                <a:gridCol w="1411111"/>
                <a:gridCol w="437444"/>
                <a:gridCol w="1763889"/>
                <a:gridCol w="522111"/>
                <a:gridCol w="1428750"/>
                <a:gridCol w="314997"/>
                <a:gridCol w="1134919"/>
              </a:tblGrid>
              <a:tr h="504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? g N</a:t>
                      </a:r>
                      <a:r>
                        <a:rPr lang="en-US" sz="1700" baseline="-25000" dirty="0" smtClean="0"/>
                        <a:t>2</a:t>
                      </a:r>
                      <a:endParaRPr lang="en-US" sz="17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=</a:t>
                      </a:r>
                      <a:endParaRPr lang="en-US" sz="17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45 L NH</a:t>
                      </a:r>
                      <a:r>
                        <a:rPr lang="en-US" sz="1700" baseline="-25000" dirty="0" smtClean="0"/>
                        <a:t>3</a:t>
                      </a:r>
                      <a:endParaRPr lang="en-US" sz="17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x</a:t>
                      </a:r>
                      <a:endParaRPr lang="en-US" sz="17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1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baseline="0" dirty="0" err="1" smtClean="0"/>
                        <a:t>m</a:t>
                      </a:r>
                      <a:r>
                        <a:rPr lang="en-US" sz="1700" dirty="0" err="1" smtClean="0"/>
                        <a:t>ol</a:t>
                      </a:r>
                      <a:r>
                        <a:rPr lang="en-US" sz="1700" dirty="0" smtClean="0"/>
                        <a:t> </a:t>
                      </a:r>
                      <a:r>
                        <a:rPr lang="en-US" sz="1700" dirty="0" smtClean="0"/>
                        <a:t>NH</a:t>
                      </a:r>
                      <a:r>
                        <a:rPr lang="en-US" sz="1700" baseline="-25000" dirty="0" smtClean="0"/>
                        <a:t>3</a:t>
                      </a:r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x</a:t>
                      </a:r>
                      <a:endParaRPr lang="en-US" sz="17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1 mol N</a:t>
                      </a:r>
                      <a:r>
                        <a:rPr lang="en-US" sz="1700" baseline="-25000" dirty="0" smtClean="0"/>
                        <a:t>2</a:t>
                      </a:r>
                      <a:endParaRPr lang="en-US" sz="17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x</a:t>
                      </a:r>
                      <a:endParaRPr lang="en-US" sz="17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28.02g N</a:t>
                      </a:r>
                      <a:r>
                        <a:rPr lang="en-US" sz="1700" baseline="-25000" dirty="0" smtClean="0"/>
                        <a:t>2</a:t>
                      </a:r>
                      <a:endParaRPr lang="en-US" sz="17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baseline="-25000" dirty="0" smtClean="0"/>
                        <a:t>=</a:t>
                      </a:r>
                      <a:endParaRPr lang="en-US" sz="17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28 g N</a:t>
                      </a:r>
                      <a:r>
                        <a:rPr lang="en-US" sz="1700" baseline="-25000" dirty="0" smtClean="0"/>
                        <a:t>2</a:t>
                      </a:r>
                      <a:endParaRPr lang="en-US" sz="1700" baseline="-25000" dirty="0"/>
                    </a:p>
                  </a:txBody>
                  <a:tcPr marT="38100" marB="38100" anchor="ctr"/>
                </a:tc>
              </a:tr>
              <a:tr h="504840"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22.4 L NH</a:t>
                      </a:r>
                      <a:r>
                        <a:rPr lang="en-US" sz="1700" baseline="-25000" dirty="0" smtClean="0"/>
                        <a:t>3</a:t>
                      </a:r>
                      <a:endParaRPr lang="en-US" sz="17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</a:t>
                      </a:r>
                      <a:r>
                        <a:rPr lang="en-US" sz="1700" baseline="0" dirty="0" smtClean="0"/>
                        <a:t> mol NH</a:t>
                      </a:r>
                      <a:r>
                        <a:rPr lang="en-US" sz="1700" baseline="-25000" dirty="0" smtClean="0"/>
                        <a:t>3</a:t>
                      </a:r>
                      <a:endParaRPr lang="en-US" sz="17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 </a:t>
                      </a:r>
                      <a:r>
                        <a:rPr lang="en-US" sz="1700" dirty="0" err="1" smtClean="0"/>
                        <a:t>mol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baseline="0" dirty="0" smtClean="0"/>
                        <a:t>N</a:t>
                      </a:r>
                      <a:r>
                        <a:rPr lang="en-US" sz="1700" baseline="-25000" dirty="0" smtClean="0"/>
                        <a:t>2</a:t>
                      </a:r>
                      <a:endParaRPr lang="en-US" sz="17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94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Toughi</a:t>
            </a:r>
            <a:r>
              <a:rPr lang="en-US" dirty="0" smtClean="0"/>
              <a:t>e!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319389"/>
            <a:ext cx="8153400" cy="3746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If </a:t>
            </a:r>
            <a:r>
              <a:rPr lang="en-US" sz="2500" dirty="0" smtClean="0"/>
              <a:t>23.44 g of Al reacts with an excess amount of Cl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 how many atoms of product are formed?</a:t>
            </a:r>
          </a:p>
          <a:p>
            <a:pPr marL="0" indent="0" algn="ctr">
              <a:buNone/>
            </a:pPr>
            <a:r>
              <a:rPr lang="en-US" sz="3200" dirty="0" smtClean="0"/>
              <a:t>2Al + 3Cl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2AlCl</a:t>
            </a:r>
            <a:r>
              <a:rPr lang="en-US" sz="3200" baseline="-25000" dirty="0" smtClean="0">
                <a:sym typeface="Wingdings"/>
              </a:rPr>
              <a:t>3</a:t>
            </a:r>
            <a:endParaRPr lang="en-US" sz="3200" dirty="0" smtClean="0">
              <a:sym typeface="Wingdings"/>
            </a:endParaRPr>
          </a:p>
          <a:p>
            <a:pPr marL="0" indent="0" algn="ctr">
              <a:buNone/>
            </a:pPr>
            <a:endParaRPr lang="en-US" sz="2500" dirty="0">
              <a:sym typeface="Wingdings"/>
            </a:endParaRPr>
          </a:p>
          <a:p>
            <a:pPr marL="0" indent="0" algn="ctr">
              <a:buNone/>
            </a:pPr>
            <a:endParaRPr lang="en-US" sz="25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080964"/>
              </p:ext>
            </p:extLst>
          </p:nvPr>
        </p:nvGraphicFramePr>
        <p:xfrm>
          <a:off x="-9525" y="3635375"/>
          <a:ext cx="91074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5613400" imgH="457200" progId="Equation.DSMT4">
                  <p:embed/>
                </p:oleObj>
              </mc:Choice>
              <mc:Fallback>
                <p:oleObj name="Equation" r:id="rId3" imgW="5613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9525" y="3635375"/>
                        <a:ext cx="9107488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Gram A to Gram B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1-10-17 at 2.4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111"/>
            <a:ext cx="9144000" cy="4773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467" y="50104"/>
            <a:ext cx="7820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STOICHIOMETRY: </a:t>
            </a:r>
            <a:r>
              <a:rPr lang="en-US" sz="3400" b="1" dirty="0" smtClean="0">
                <a:solidFill>
                  <a:srgbClr val="FFFF00"/>
                </a:solidFill>
              </a:rPr>
              <a:t>Everything's fair game!</a:t>
            </a:r>
            <a:endParaRPr lang="en-US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8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890" y="3365500"/>
            <a:ext cx="8345311" cy="15240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Molar Concentration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7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14620"/>
            <a:ext cx="8229600" cy="4790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ym typeface="Wingdings"/>
              </a:rPr>
              <a:t>Molarity</a:t>
            </a:r>
            <a:endParaRPr lang="en-US" sz="4400" baseline="-25000" dirty="0">
              <a:sym typeface="Wingdings"/>
            </a:endParaRPr>
          </a:p>
          <a:p>
            <a:pPr marL="0" indent="0">
              <a:buNone/>
            </a:pPr>
            <a:endParaRPr lang="en-US" sz="1800" dirty="0" smtClean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Stoichiometric calculations involving Molarity follow the same procedure as described for Mass and Molar Volume</a:t>
            </a:r>
            <a:endParaRPr lang="en-US" sz="3200" dirty="0">
              <a:sym typeface="Wingding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77233" y="54420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4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following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2 K(s) + 2 H</a:t>
            </a:r>
            <a:r>
              <a:rPr lang="en-US" sz="2600" baseline="-25000" dirty="0"/>
              <a:t>2</a:t>
            </a:r>
            <a:r>
              <a:rPr lang="en-US" sz="2600" dirty="0"/>
              <a:t>O(l) ➝ 2 KOH(</a:t>
            </a:r>
            <a:r>
              <a:rPr lang="en-US" sz="2600" dirty="0" err="1"/>
              <a:t>aq</a:t>
            </a:r>
            <a:r>
              <a:rPr lang="en-US" sz="2600" dirty="0"/>
              <a:t>) + H</a:t>
            </a:r>
            <a:r>
              <a:rPr lang="en-US" sz="2600" baseline="-25000" dirty="0"/>
              <a:t>2</a:t>
            </a:r>
            <a:r>
              <a:rPr lang="en-US" sz="2600" dirty="0"/>
              <a:t>(g) </a:t>
            </a:r>
            <a:endParaRPr lang="en-US" sz="2600" dirty="0" smtClean="0"/>
          </a:p>
          <a:p>
            <a:r>
              <a:rPr lang="en-US" sz="2600" dirty="0" smtClean="0"/>
              <a:t>What </a:t>
            </a:r>
            <a:r>
              <a:rPr lang="en-US" sz="2600" dirty="0"/>
              <a:t>mass of potassium metal would be required to produce 250 mL of a 0.45 </a:t>
            </a:r>
            <a:r>
              <a:rPr lang="en-US" sz="2600" dirty="0" err="1"/>
              <a:t>mol</a:t>
            </a:r>
            <a:r>
              <a:rPr lang="en-US" sz="2600" dirty="0"/>
              <a:t>/L solution of potassium hydroxide? </a:t>
            </a:r>
            <a:r>
              <a:rPr lang="en-US" sz="2600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1060" y="1344242"/>
            <a:ext cx="46985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K(s) + H</a:t>
            </a:r>
            <a:r>
              <a:rPr lang="en-US" sz="2600" baseline="-25000" dirty="0"/>
              <a:t>2</a:t>
            </a:r>
            <a:r>
              <a:rPr lang="en-US" sz="2600" dirty="0"/>
              <a:t>O(l) ➝ KOH(</a:t>
            </a:r>
            <a:r>
              <a:rPr lang="en-US" sz="2600" dirty="0" err="1"/>
              <a:t>aq</a:t>
            </a:r>
            <a:r>
              <a:rPr lang="en-US" sz="2600" dirty="0"/>
              <a:t>) + H</a:t>
            </a:r>
            <a:r>
              <a:rPr lang="en-US" sz="2600" baseline="-25000" dirty="0"/>
              <a:t>2</a:t>
            </a:r>
            <a:r>
              <a:rPr lang="en-US" sz="2600" dirty="0"/>
              <a:t>(g)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921048"/>
              </p:ext>
            </p:extLst>
          </p:nvPr>
        </p:nvGraphicFramePr>
        <p:xfrm>
          <a:off x="104420" y="3913653"/>
          <a:ext cx="9047945" cy="100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80"/>
                <a:gridCol w="300227"/>
                <a:gridCol w="913329"/>
                <a:gridCol w="1143000"/>
                <a:gridCol w="409222"/>
                <a:gridCol w="1524000"/>
                <a:gridCol w="465666"/>
                <a:gridCol w="1086556"/>
                <a:gridCol w="451556"/>
                <a:gridCol w="1205797"/>
                <a:gridCol w="314850"/>
                <a:gridCol w="703162"/>
              </a:tblGrid>
              <a:tr h="504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? </a:t>
                      </a:r>
                      <a:r>
                        <a:rPr lang="en-US" sz="1300" baseline="0" dirty="0" smtClean="0"/>
                        <a:t>g K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=</a:t>
                      </a:r>
                      <a:endParaRPr lang="en-US" sz="13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250 mL</a:t>
                      </a:r>
                      <a:endParaRPr lang="en-US" sz="13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1L</a:t>
                      </a:r>
                      <a:endParaRPr lang="en-US" sz="1300" baseline="-25000" dirty="0" smtClean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0.45 </a:t>
                      </a:r>
                      <a:r>
                        <a:rPr lang="en-US" sz="1300" dirty="0" err="1" smtClean="0"/>
                        <a:t>mol</a:t>
                      </a:r>
                      <a:r>
                        <a:rPr lang="en-US" sz="1300" dirty="0" smtClean="0"/>
                        <a:t> KOH</a:t>
                      </a:r>
                      <a:endParaRPr lang="en-US" sz="1300" baseline="-25000" dirty="0" smtClean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x</a:t>
                      </a:r>
                      <a:endParaRPr lang="en-US" sz="13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2 </a:t>
                      </a:r>
                      <a:r>
                        <a:rPr lang="en-US" sz="1300" baseline="0" dirty="0" err="1" smtClean="0"/>
                        <a:t>mol</a:t>
                      </a:r>
                      <a:r>
                        <a:rPr lang="en-US" sz="1300" baseline="0" dirty="0" smtClean="0"/>
                        <a:t> K</a:t>
                      </a:r>
                      <a:endParaRPr lang="en-US" sz="13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x</a:t>
                      </a:r>
                      <a:endParaRPr lang="en-US" sz="13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39.10 g K</a:t>
                      </a:r>
                      <a:endParaRPr lang="en-US" sz="13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-25000" dirty="0" smtClean="0"/>
                        <a:t>=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4.4 g K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</a:tr>
              <a:tr h="504840"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1000</a:t>
                      </a:r>
                      <a:r>
                        <a:rPr lang="en-US" sz="1300" baseline="0" dirty="0" smtClean="0"/>
                        <a:t> mL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 L KOH</a:t>
                      </a:r>
                      <a:endParaRPr lang="en-US" sz="13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2 </a:t>
                      </a:r>
                      <a:r>
                        <a:rPr lang="en-US" sz="1300" baseline="0" dirty="0" err="1" smtClean="0"/>
                        <a:t>mol</a:t>
                      </a:r>
                      <a:r>
                        <a:rPr lang="en-US" sz="1300" baseline="0" dirty="0" smtClean="0"/>
                        <a:t> KOH</a:t>
                      </a:r>
                      <a:endParaRPr lang="en-US" sz="13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1 </a:t>
                      </a:r>
                      <a:r>
                        <a:rPr lang="en-US" sz="1300" baseline="0" dirty="0" err="1" smtClean="0"/>
                        <a:t>mol</a:t>
                      </a:r>
                      <a:r>
                        <a:rPr lang="en-US" sz="1300" baseline="0" dirty="0" smtClean="0"/>
                        <a:t> K</a:t>
                      </a:r>
                      <a:endParaRPr lang="en-US" sz="13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99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following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 smtClean="0"/>
              <a:t>What </a:t>
            </a:r>
            <a:r>
              <a:rPr lang="en-US" sz="2600" dirty="0"/>
              <a:t>volume of 0.80 </a:t>
            </a:r>
            <a:r>
              <a:rPr lang="en-US" sz="2600" dirty="0" err="1"/>
              <a:t>mol</a:t>
            </a:r>
            <a:r>
              <a:rPr lang="en-US" sz="2600" dirty="0"/>
              <a:t>/L sodium iodide solution would completely react with 2.4 × 10</a:t>
            </a:r>
            <a:r>
              <a:rPr lang="en-US" sz="2600" baseline="30000" dirty="0"/>
              <a:t>24</a:t>
            </a:r>
            <a:r>
              <a:rPr lang="en-US" sz="2600" dirty="0"/>
              <a:t> molecules of chlorine gas? </a:t>
            </a:r>
          </a:p>
          <a:p>
            <a:pPr marL="0" indent="0" algn="ctr">
              <a:buNone/>
            </a:pPr>
            <a:r>
              <a:rPr lang="en-US" dirty="0" smtClean="0"/>
              <a:t>2NaI</a:t>
            </a:r>
            <a:r>
              <a:rPr lang="en-US" baseline="-25000" dirty="0" smtClean="0"/>
              <a:t>(l)</a:t>
            </a:r>
            <a:r>
              <a:rPr lang="en-US" dirty="0" smtClean="0"/>
              <a:t> + Cl</a:t>
            </a:r>
            <a:r>
              <a:rPr lang="en-US" baseline="-25000" dirty="0" smtClean="0"/>
              <a:t>2(g)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2NaCl</a:t>
            </a:r>
            <a:r>
              <a:rPr lang="en-US" baseline="-25000" dirty="0" smtClean="0">
                <a:sym typeface="Wingdings"/>
              </a:rPr>
              <a:t>(s)</a:t>
            </a:r>
            <a:r>
              <a:rPr lang="en-US" dirty="0" smtClean="0">
                <a:sym typeface="Wingdings"/>
              </a:rPr>
              <a:t> + I</a:t>
            </a:r>
            <a:r>
              <a:rPr lang="en-US" baseline="-25000" dirty="0" smtClean="0">
                <a:sym typeface="Wingdings"/>
              </a:rPr>
              <a:t>2(g)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834469"/>
              </p:ext>
            </p:extLst>
          </p:nvPr>
        </p:nvGraphicFramePr>
        <p:xfrm>
          <a:off x="104420" y="3913653"/>
          <a:ext cx="9039581" cy="100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377"/>
                <a:gridCol w="403536"/>
                <a:gridCol w="1539492"/>
                <a:gridCol w="352579"/>
                <a:gridCol w="1464558"/>
                <a:gridCol w="433944"/>
                <a:gridCol w="1139100"/>
                <a:gridCol w="447504"/>
                <a:gridCol w="1342512"/>
                <a:gridCol w="325458"/>
                <a:gridCol w="786521"/>
              </a:tblGrid>
              <a:tr h="504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? </a:t>
                      </a:r>
                      <a:r>
                        <a:rPr lang="en-US" sz="1300" baseline="0" dirty="0" smtClean="0"/>
                        <a:t>L </a:t>
                      </a:r>
                      <a:r>
                        <a:rPr lang="en-US" sz="1300" baseline="0" dirty="0" err="1" smtClean="0"/>
                        <a:t>NaI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=</a:t>
                      </a:r>
                      <a:endParaRPr lang="en-US" sz="13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/>
                        <a:t>2.4 x 10</a:t>
                      </a:r>
                      <a:r>
                        <a:rPr lang="en-US" sz="1300" baseline="30000" dirty="0" smtClean="0"/>
                        <a:t>24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molec</a:t>
                      </a:r>
                      <a:r>
                        <a:rPr lang="en-US" sz="1300" baseline="0" dirty="0" smtClean="0"/>
                        <a:t> Cl</a:t>
                      </a:r>
                      <a:r>
                        <a:rPr lang="en-US" sz="1300" baseline="-25000" dirty="0" smtClean="0"/>
                        <a:t>2</a:t>
                      </a:r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1 </a:t>
                      </a:r>
                      <a:r>
                        <a:rPr lang="en-US" sz="1300" dirty="0" err="1" smtClean="0"/>
                        <a:t>mol</a:t>
                      </a:r>
                      <a:r>
                        <a:rPr lang="en-US" sz="1300" baseline="0" dirty="0" smtClean="0"/>
                        <a:t> Cl</a:t>
                      </a:r>
                      <a:r>
                        <a:rPr lang="en-US" sz="1300" baseline="-25000" dirty="0" smtClean="0"/>
                        <a:t>2</a:t>
                      </a:r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x</a:t>
                      </a:r>
                      <a:endParaRPr lang="en-US" sz="13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2 </a:t>
                      </a:r>
                      <a:r>
                        <a:rPr lang="en-US" sz="1300" baseline="0" dirty="0" err="1" smtClean="0"/>
                        <a:t>mol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NaI</a:t>
                      </a:r>
                      <a:endParaRPr lang="en-US" sz="13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x</a:t>
                      </a:r>
                      <a:endParaRPr lang="en-US" sz="13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1 L </a:t>
                      </a:r>
                      <a:r>
                        <a:rPr lang="en-US" sz="1300" baseline="0" dirty="0" err="1" smtClean="0"/>
                        <a:t>NaI</a:t>
                      </a:r>
                      <a:endParaRPr lang="en-US" sz="13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-25000" dirty="0" smtClean="0"/>
                        <a:t>=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10. L </a:t>
                      </a:r>
                      <a:r>
                        <a:rPr lang="en-US" sz="1300" baseline="0" smtClean="0"/>
                        <a:t>NaI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</a:tr>
              <a:tr h="504840"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6.02 x 10</a:t>
                      </a:r>
                      <a:r>
                        <a:rPr lang="en-US" sz="1300" baseline="30000" dirty="0" smtClean="0"/>
                        <a:t>23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molec</a:t>
                      </a:r>
                      <a:r>
                        <a:rPr lang="en-US" sz="1300" dirty="0" smtClean="0"/>
                        <a:t> Cl</a:t>
                      </a:r>
                      <a:r>
                        <a:rPr lang="en-US" sz="1300" baseline="-25000" dirty="0" smtClean="0"/>
                        <a:t>2</a:t>
                      </a:r>
                      <a:endParaRPr lang="en-US" sz="13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1 </a:t>
                      </a:r>
                      <a:r>
                        <a:rPr lang="en-US" sz="1300" baseline="0" dirty="0" err="1" smtClean="0"/>
                        <a:t>mol</a:t>
                      </a:r>
                      <a:r>
                        <a:rPr lang="en-US" sz="1300" baseline="0" dirty="0" smtClean="0"/>
                        <a:t> Cl</a:t>
                      </a:r>
                      <a:r>
                        <a:rPr lang="en-US" sz="1300" baseline="-25000" dirty="0" smtClean="0"/>
                        <a:t>2</a:t>
                      </a:r>
                      <a:endParaRPr lang="en-US" sz="13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0.80 </a:t>
                      </a:r>
                      <a:r>
                        <a:rPr lang="en-US" sz="1300" baseline="0" dirty="0" err="1" smtClean="0"/>
                        <a:t>mol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NaI</a:t>
                      </a:r>
                      <a:endParaRPr lang="en-US" sz="13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70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following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How many </a:t>
            </a:r>
            <a:r>
              <a:rPr lang="en-US" sz="2300" dirty="0" smtClean="0"/>
              <a:t>liters </a:t>
            </a:r>
            <a:r>
              <a:rPr lang="en-US" sz="2300" dirty="0"/>
              <a:t>of carbon dioxide gas would be formed at STP if 1.5 L of 1.75 M phosphoric acid were reacted with excess potassium carbonate solution? Be cautious, as this question requires the use of both molar volume and molarity as conversion factors.</a:t>
            </a:r>
            <a:br>
              <a:rPr lang="en-US" sz="2300" dirty="0"/>
            </a:br>
            <a:r>
              <a:rPr lang="en-US" sz="2300" u="sng" dirty="0"/>
              <a:t>Equation</a:t>
            </a:r>
            <a:r>
              <a:rPr lang="en-US" sz="2300" dirty="0"/>
              <a:t>: </a:t>
            </a:r>
          </a:p>
          <a:p>
            <a:pPr marL="0" indent="0" algn="ctr">
              <a:buNone/>
            </a:pPr>
            <a:r>
              <a:rPr lang="en-US" sz="2400" dirty="0" smtClean="0"/>
              <a:t>3K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+ 2H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3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baseline="-25000" dirty="0"/>
              <a:t>(g</a:t>
            </a:r>
            <a:r>
              <a:rPr lang="en-US" sz="2400" baseline="-25000" dirty="0" smtClean="0"/>
              <a:t>) </a:t>
            </a:r>
            <a:r>
              <a:rPr lang="en-US" sz="2400" dirty="0" smtClean="0"/>
              <a:t>+ 2K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 + 3H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(l)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53062"/>
              </p:ext>
            </p:extLst>
          </p:nvPr>
        </p:nvGraphicFramePr>
        <p:xfrm>
          <a:off x="104419" y="3984208"/>
          <a:ext cx="9039580" cy="100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2861"/>
                <a:gridCol w="241002"/>
                <a:gridCol w="1291162"/>
                <a:gridCol w="536223"/>
                <a:gridCol w="1425222"/>
                <a:gridCol w="479778"/>
                <a:gridCol w="1354666"/>
                <a:gridCol w="437445"/>
                <a:gridCol w="1255889"/>
                <a:gridCol w="338666"/>
                <a:gridCol w="846666"/>
              </a:tblGrid>
              <a:tr h="504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?</a:t>
                      </a:r>
                      <a:r>
                        <a:rPr lang="en-US" sz="1300" baseline="0" dirty="0" smtClean="0"/>
                        <a:t> L CO</a:t>
                      </a:r>
                      <a:r>
                        <a:rPr lang="en-US" sz="1300" baseline="-25000" dirty="0" smtClean="0"/>
                        <a:t>2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=</a:t>
                      </a:r>
                      <a:endParaRPr lang="en-US" sz="13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/>
                        <a:t>1.5 L </a:t>
                      </a:r>
                      <a:r>
                        <a:rPr lang="en-US" sz="1300" dirty="0" smtClean="0"/>
                        <a:t>H</a:t>
                      </a:r>
                      <a:r>
                        <a:rPr lang="en-US" sz="1300" baseline="-25000" dirty="0" smtClean="0"/>
                        <a:t>3</a:t>
                      </a:r>
                      <a:r>
                        <a:rPr lang="en-US" sz="1300" dirty="0" smtClean="0"/>
                        <a:t>PO</a:t>
                      </a:r>
                      <a:r>
                        <a:rPr lang="en-US" sz="1300" baseline="-25000" dirty="0" smtClean="0"/>
                        <a:t>4</a:t>
                      </a:r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1.75 </a:t>
                      </a:r>
                      <a:r>
                        <a:rPr lang="en-US" sz="1300" dirty="0" err="1" smtClean="0"/>
                        <a:t>mol</a:t>
                      </a:r>
                      <a:r>
                        <a:rPr lang="en-US" sz="1300" dirty="0" smtClean="0"/>
                        <a:t> H</a:t>
                      </a:r>
                      <a:r>
                        <a:rPr lang="en-US" sz="1300" baseline="-25000" dirty="0" smtClean="0"/>
                        <a:t>3</a:t>
                      </a:r>
                      <a:r>
                        <a:rPr lang="en-US" sz="1300" dirty="0" smtClean="0"/>
                        <a:t>PO</a:t>
                      </a:r>
                      <a:r>
                        <a:rPr lang="en-US" sz="1300" baseline="-25000" dirty="0" smtClean="0"/>
                        <a:t>4</a:t>
                      </a:r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x</a:t>
                      </a:r>
                      <a:endParaRPr lang="en-US" sz="13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3 </a:t>
                      </a:r>
                      <a:r>
                        <a:rPr lang="en-US" sz="1300" baseline="0" dirty="0" err="1" smtClean="0"/>
                        <a:t>mol</a:t>
                      </a:r>
                      <a:r>
                        <a:rPr lang="en-US" sz="1300" baseline="0" dirty="0" smtClean="0"/>
                        <a:t> CO</a:t>
                      </a:r>
                      <a:r>
                        <a:rPr lang="en-US" sz="1300" baseline="-25000" dirty="0" smtClean="0"/>
                        <a:t>2</a:t>
                      </a:r>
                      <a:endParaRPr lang="en-US" sz="13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x</a:t>
                      </a:r>
                      <a:endParaRPr lang="en-US" sz="13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22.4 L CO</a:t>
                      </a:r>
                      <a:r>
                        <a:rPr lang="en-US" sz="1300" baseline="-25000" dirty="0" smtClean="0"/>
                        <a:t>2</a:t>
                      </a:r>
                      <a:endParaRPr lang="en-US" sz="13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-25000" dirty="0" smtClean="0"/>
                        <a:t>=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88 </a:t>
                      </a:r>
                      <a:r>
                        <a:rPr lang="en-US" sz="1300" baseline="0" smtClean="0"/>
                        <a:t>L CO</a:t>
                      </a:r>
                      <a:r>
                        <a:rPr lang="en-US" sz="1300" baseline="-25000" smtClean="0"/>
                        <a:t>2</a:t>
                      </a:r>
                      <a:endParaRPr lang="en-US" sz="1300" baseline="-25000" dirty="0"/>
                    </a:p>
                  </a:txBody>
                  <a:tcPr marT="38100" marB="38100" anchor="ctr"/>
                </a:tc>
              </a:tr>
              <a:tr h="504840"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 L H</a:t>
                      </a:r>
                      <a:r>
                        <a:rPr lang="en-US" sz="1300" baseline="-25000" dirty="0" smtClean="0"/>
                        <a:t>3</a:t>
                      </a:r>
                      <a:r>
                        <a:rPr lang="en-US" sz="1300" dirty="0" smtClean="0"/>
                        <a:t>PO</a:t>
                      </a:r>
                      <a:r>
                        <a:rPr lang="en-US" sz="1300" baseline="-25000" dirty="0" smtClean="0"/>
                        <a:t>4</a:t>
                      </a:r>
                      <a:endParaRPr lang="en-US" sz="13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2 </a:t>
                      </a:r>
                      <a:r>
                        <a:rPr lang="en-US" sz="1300" baseline="0" dirty="0" err="1" smtClean="0"/>
                        <a:t>mol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smtClean="0"/>
                        <a:t>H</a:t>
                      </a:r>
                      <a:r>
                        <a:rPr lang="en-US" sz="1300" baseline="-25000" dirty="0" smtClean="0"/>
                        <a:t>3</a:t>
                      </a:r>
                      <a:r>
                        <a:rPr lang="en-US" sz="1300" dirty="0" smtClean="0"/>
                        <a:t>PO</a:t>
                      </a:r>
                      <a:r>
                        <a:rPr lang="en-US" sz="1300" baseline="-25000" dirty="0" smtClean="0"/>
                        <a:t>4</a:t>
                      </a:r>
                      <a:endParaRPr lang="en-US" sz="13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1 </a:t>
                      </a:r>
                      <a:r>
                        <a:rPr lang="en-US" sz="1300" baseline="0" dirty="0" err="1" smtClean="0"/>
                        <a:t>mol</a:t>
                      </a:r>
                      <a:r>
                        <a:rPr lang="en-US" sz="1300" baseline="0" dirty="0" smtClean="0"/>
                        <a:t> CO</a:t>
                      </a:r>
                      <a:r>
                        <a:rPr lang="en-US" sz="1300" baseline="-25000" dirty="0" smtClean="0"/>
                        <a:t>2</a:t>
                      </a:r>
                      <a:endParaRPr lang="en-US" sz="13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94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latin typeface="Cambria (body)"/>
                <a:cs typeface="Cambria (body)"/>
              </a:rPr>
              <a:t>Chem 11 – Quiz!</a:t>
            </a:r>
            <a:endParaRPr lang="en-US" sz="3200" dirty="0">
              <a:latin typeface="Cambria (body)"/>
              <a:cs typeface="Cambria (body)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557" y="1736912"/>
            <a:ext cx="8318430" cy="3409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Quiz 3:  </a:t>
            </a:r>
            <a:r>
              <a:rPr lang="en-US" sz="2400" b="1" u="sng" dirty="0"/>
              <a:t>Multi-Step Stoich </a:t>
            </a:r>
            <a:r>
              <a:rPr lang="en-US" sz="2400" b="1" u="sng" dirty="0" smtClean="0"/>
              <a:t>Conversions Beg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Please clear of your desks of everything except a pencil and calculator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Collect a scrap piece of paper and a periodic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Set up dividers between yourself and your neighbour and wait quietly for the quiz!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5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Gram A to Gram B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1-10-17 at 2.4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111"/>
            <a:ext cx="9144000" cy="4773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103"/>
            <a:ext cx="46461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STOICHIOMETRY: Last Class</a:t>
            </a:r>
            <a:endParaRPr lang="en-US" sz="3000" b="1" dirty="0"/>
          </a:p>
        </p:txBody>
      </p:sp>
      <p:sp>
        <p:nvSpPr>
          <p:cNvPr id="8" name="Donut 7"/>
          <p:cNvSpPr/>
          <p:nvPr/>
        </p:nvSpPr>
        <p:spPr>
          <a:xfrm>
            <a:off x="0" y="1562100"/>
            <a:ext cx="1524000" cy="1295400"/>
          </a:xfrm>
          <a:prstGeom prst="donut">
            <a:avLst>
              <a:gd name="adj" fmla="val 1120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7620000" y="1562100"/>
            <a:ext cx="1524000" cy="1295400"/>
          </a:xfrm>
          <a:prstGeom prst="donut">
            <a:avLst>
              <a:gd name="adj" fmla="val 1120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0" y="2489090"/>
            <a:ext cx="1447800" cy="41910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Donut 14"/>
          <p:cNvSpPr/>
          <p:nvPr/>
        </p:nvSpPr>
        <p:spPr>
          <a:xfrm>
            <a:off x="2895600" y="2552700"/>
            <a:ext cx="1219200" cy="1143000"/>
          </a:xfrm>
          <a:prstGeom prst="donut">
            <a:avLst>
              <a:gd name="adj" fmla="val 1120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4986423" y="2552700"/>
            <a:ext cx="1219200" cy="1143000"/>
          </a:xfrm>
          <a:prstGeom prst="donut">
            <a:avLst>
              <a:gd name="adj" fmla="val 1120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172200" y="2476500"/>
            <a:ext cx="1524000" cy="381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Frame 19"/>
          <p:cNvSpPr/>
          <p:nvPr/>
        </p:nvSpPr>
        <p:spPr>
          <a:xfrm>
            <a:off x="3886200" y="2476500"/>
            <a:ext cx="1371600" cy="1295400"/>
          </a:xfrm>
          <a:prstGeom prst="frame">
            <a:avLst>
              <a:gd name="adj1" fmla="val 734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5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6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Gram A to Gram B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1-10-17 at 2.4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111"/>
            <a:ext cx="9144000" cy="4773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467" y="50104"/>
            <a:ext cx="5429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But we can go anywhere…</a:t>
            </a:r>
            <a:endParaRPr lang="en-US" sz="3200" b="1" dirty="0"/>
          </a:p>
        </p:txBody>
      </p:sp>
      <p:sp>
        <p:nvSpPr>
          <p:cNvPr id="6" name="Donut 5"/>
          <p:cNvSpPr/>
          <p:nvPr/>
        </p:nvSpPr>
        <p:spPr>
          <a:xfrm>
            <a:off x="0" y="3481212"/>
            <a:ext cx="1524000" cy="1295400"/>
          </a:xfrm>
          <a:prstGeom prst="donut">
            <a:avLst>
              <a:gd name="adj" fmla="val 11208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524000" y="3245557"/>
            <a:ext cx="1371600" cy="526343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Donut 7"/>
          <p:cNvSpPr/>
          <p:nvPr/>
        </p:nvSpPr>
        <p:spPr>
          <a:xfrm>
            <a:off x="2895600" y="2552700"/>
            <a:ext cx="1219200" cy="1143000"/>
          </a:xfrm>
          <a:prstGeom prst="donut">
            <a:avLst>
              <a:gd name="adj" fmla="val 11208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5686778" y="4776612"/>
            <a:ext cx="2031999" cy="772544"/>
          </a:xfrm>
          <a:prstGeom prst="donut">
            <a:avLst>
              <a:gd name="adj" fmla="val 112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986423" y="2552700"/>
            <a:ext cx="1219200" cy="1143000"/>
          </a:xfrm>
          <a:prstGeom prst="donut">
            <a:avLst>
              <a:gd name="adj" fmla="val 112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91200" y="3695700"/>
            <a:ext cx="784578" cy="108091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Frame 11"/>
          <p:cNvSpPr/>
          <p:nvPr/>
        </p:nvSpPr>
        <p:spPr>
          <a:xfrm>
            <a:off x="3886200" y="2476500"/>
            <a:ext cx="1371600" cy="1295400"/>
          </a:xfrm>
          <a:prstGeom prst="frame">
            <a:avLst>
              <a:gd name="adj1" fmla="val 734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6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Gram A to Gram B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1-10-17 at 2.4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111"/>
            <a:ext cx="9144000" cy="4773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467" y="50104"/>
            <a:ext cx="5429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But we can go anywhere…</a:t>
            </a:r>
            <a:endParaRPr lang="en-US" sz="3200" b="1" dirty="0"/>
          </a:p>
        </p:txBody>
      </p:sp>
      <p:sp>
        <p:nvSpPr>
          <p:cNvPr id="6" name="Donut 5"/>
          <p:cNvSpPr/>
          <p:nvPr/>
        </p:nvSpPr>
        <p:spPr>
          <a:xfrm>
            <a:off x="1411111" y="4776612"/>
            <a:ext cx="2215445" cy="850898"/>
          </a:xfrm>
          <a:prstGeom prst="donut">
            <a:avLst>
              <a:gd name="adj" fmla="val 11208"/>
            </a:avLst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53267" y="3708401"/>
            <a:ext cx="451556" cy="1068212"/>
          </a:xfrm>
          <a:prstGeom prst="straightConnector1">
            <a:avLst/>
          </a:prstGeom>
          <a:ln w="50800">
            <a:solidFill>
              <a:srgbClr val="660066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Donut 7"/>
          <p:cNvSpPr/>
          <p:nvPr/>
        </p:nvSpPr>
        <p:spPr>
          <a:xfrm>
            <a:off x="2895600" y="2552700"/>
            <a:ext cx="1219200" cy="1143000"/>
          </a:xfrm>
          <a:prstGeom prst="donut">
            <a:avLst>
              <a:gd name="adj" fmla="val 11208"/>
            </a:avLst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5376333" y="696434"/>
            <a:ext cx="3118556" cy="884009"/>
          </a:xfrm>
          <a:prstGeom prst="donut">
            <a:avLst>
              <a:gd name="adj" fmla="val 1120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986423" y="2552700"/>
            <a:ext cx="1219200" cy="1143000"/>
          </a:xfrm>
          <a:prstGeom prst="donut">
            <a:avLst>
              <a:gd name="adj" fmla="val 1120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763945" y="1460500"/>
            <a:ext cx="883356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ame 11"/>
          <p:cNvSpPr/>
          <p:nvPr/>
        </p:nvSpPr>
        <p:spPr>
          <a:xfrm>
            <a:off x="3886200" y="2476500"/>
            <a:ext cx="1371600" cy="1295400"/>
          </a:xfrm>
          <a:prstGeom prst="frame">
            <a:avLst>
              <a:gd name="adj1" fmla="val 734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Man and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2222" y="1324639"/>
            <a:ext cx="4213578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“Road Map”</a:t>
            </a:r>
          </a:p>
          <a:p>
            <a:endParaRPr lang="en-US" sz="2400" dirty="0" smtClean="0"/>
          </a:p>
          <a:p>
            <a:r>
              <a:rPr lang="en-US" sz="2400" dirty="0" smtClean="0"/>
              <a:t>You can’t always get from point A to point B directly!</a:t>
            </a:r>
          </a:p>
          <a:p>
            <a:r>
              <a:rPr lang="en-US" sz="2400" dirty="0"/>
              <a:t>Remember you during ALL S</a:t>
            </a:r>
            <a:r>
              <a:rPr lang="en-US" sz="2400" dirty="0" smtClean="0"/>
              <a:t>toich </a:t>
            </a:r>
            <a:r>
              <a:rPr lang="en-US" sz="2400" dirty="0"/>
              <a:t>problems you will have to cross a mole bridge…</a:t>
            </a:r>
          </a:p>
          <a:p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t="-23663" b="-23663"/>
          <a:stretch>
            <a:fillRect/>
          </a:stretch>
        </p:blipFill>
        <p:spPr>
          <a:xfrm>
            <a:off x="4840111" y="1280653"/>
            <a:ext cx="4191986" cy="4109791"/>
          </a:xfrm>
        </p:spPr>
      </p:pic>
    </p:spTree>
    <p:extLst>
      <p:ext uri="{BB962C8B-B14F-4D97-AF65-F5344CB8AC3E}">
        <p14:creationId xmlns:p14="http://schemas.microsoft.com/office/powerpoint/2010/main" val="200272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alance the following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  SO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+  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/>
              </a:rPr>
              <a:t>  SO</a:t>
            </a:r>
            <a:r>
              <a:rPr lang="en-US" sz="4400" baseline="-25000" dirty="0" smtClean="0">
                <a:sym typeface="Wingdings"/>
              </a:rPr>
              <a:t>3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117535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alance the following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2 SO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+ 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/>
              </a:rPr>
              <a:t> 2 SO</a:t>
            </a:r>
            <a:r>
              <a:rPr lang="en-US" sz="4400" baseline="-25000" dirty="0" smtClean="0">
                <a:sym typeface="Wingdings"/>
              </a:rPr>
              <a:t>3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207761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14620"/>
            <a:ext cx="8229600" cy="4790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2 SO</a:t>
            </a:r>
            <a:r>
              <a:rPr lang="en-US" sz="4400" baseline="-25000" dirty="0"/>
              <a:t>2</a:t>
            </a:r>
            <a:r>
              <a:rPr lang="en-US" sz="4400" dirty="0"/>
              <a:t> + O</a:t>
            </a:r>
            <a:r>
              <a:rPr lang="en-US" sz="4400" baseline="-25000" dirty="0"/>
              <a:t>2</a:t>
            </a:r>
            <a:r>
              <a:rPr lang="en-US" sz="4400" dirty="0"/>
              <a:t> </a:t>
            </a:r>
            <a:r>
              <a:rPr lang="en-US" sz="4400" dirty="0">
                <a:sym typeface="Wingdings"/>
              </a:rPr>
              <a:t> 2 SO</a:t>
            </a:r>
            <a:r>
              <a:rPr lang="en-US" sz="4400" baseline="-25000" dirty="0">
                <a:sym typeface="Wingdings"/>
              </a:rPr>
              <a:t>3</a:t>
            </a:r>
            <a:endParaRPr lang="en-US" sz="4400" baseline="-25000" dirty="0"/>
          </a:p>
          <a:p>
            <a:pPr marL="0" indent="0">
              <a:buNone/>
            </a:pPr>
            <a:endParaRPr lang="en-US" sz="1800" dirty="0" smtClean="0">
              <a:sym typeface="Wingdings"/>
            </a:endParaRPr>
          </a:p>
          <a:p>
            <a:pPr marL="0" indent="0">
              <a:buNone/>
            </a:pPr>
            <a:r>
              <a:rPr lang="en-US" sz="4400" dirty="0" smtClean="0">
                <a:sym typeface="Wingdings"/>
              </a:rPr>
              <a:t>At STP, What volume of oxygen is required to produce 742 L of SO</a:t>
            </a:r>
            <a:r>
              <a:rPr lang="en-US" sz="4400" baseline="-25000" dirty="0" smtClean="0">
                <a:sym typeface="Wingdings"/>
              </a:rPr>
              <a:t>3</a:t>
            </a:r>
            <a:r>
              <a:rPr lang="en-US" sz="4400" dirty="0" smtClean="0">
                <a:sym typeface="Wingdings"/>
              </a:rPr>
              <a:t>?</a:t>
            </a:r>
          </a:p>
          <a:p>
            <a:pPr marL="457200" lvl="1" indent="0">
              <a:buNone/>
            </a:pPr>
            <a:endParaRPr lang="en-US" sz="3600" dirty="0" smtClean="0">
              <a:sym typeface="Wingding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770582"/>
              </p:ext>
            </p:extLst>
          </p:nvPr>
        </p:nvGraphicFramePr>
        <p:xfrm>
          <a:off x="104421" y="3313930"/>
          <a:ext cx="8940802" cy="100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1517"/>
                <a:gridCol w="309195"/>
                <a:gridCol w="666430"/>
                <a:gridCol w="417326"/>
                <a:gridCol w="1525797"/>
                <a:gridCol w="484313"/>
                <a:gridCol w="1556086"/>
                <a:gridCol w="438460"/>
                <a:gridCol w="1258583"/>
                <a:gridCol w="335023"/>
                <a:gridCol w="1048072"/>
              </a:tblGrid>
              <a:tr h="504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?</a:t>
                      </a:r>
                      <a:r>
                        <a:rPr lang="en-US" sz="1500" baseline="0" dirty="0" smtClean="0"/>
                        <a:t> L O</a:t>
                      </a:r>
                      <a:r>
                        <a:rPr lang="en-US" sz="1500" baseline="-25000" dirty="0" smtClean="0"/>
                        <a:t>2</a:t>
                      </a:r>
                      <a:endParaRPr lang="en-US" sz="15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=</a:t>
                      </a:r>
                      <a:endParaRPr lang="en-US" sz="15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742 L SO</a:t>
                      </a:r>
                      <a:r>
                        <a:rPr lang="en-US" sz="1500" baseline="-25000" dirty="0" smtClean="0"/>
                        <a:t>3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x</a:t>
                      </a:r>
                      <a:endParaRPr lang="en-US" sz="15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 </a:t>
                      </a:r>
                      <a:r>
                        <a:rPr lang="en-US" sz="1500" dirty="0" err="1" smtClean="0"/>
                        <a:t>mol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smtClean="0"/>
                        <a:t>SO</a:t>
                      </a:r>
                      <a:r>
                        <a:rPr lang="en-US" sz="1500" baseline="-25000" dirty="0" smtClean="0"/>
                        <a:t>3</a:t>
                      </a:r>
                    </a:p>
                    <a:p>
                      <a:pPr algn="ctr"/>
                      <a:endParaRPr lang="en-US" sz="15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x</a:t>
                      </a:r>
                      <a:endParaRPr lang="en-US" sz="15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 mol O</a:t>
                      </a:r>
                      <a:r>
                        <a:rPr lang="en-US" sz="1500" baseline="-25000" dirty="0" smtClean="0"/>
                        <a:t>2</a:t>
                      </a:r>
                      <a:endParaRPr lang="en-US" sz="15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x</a:t>
                      </a:r>
                      <a:endParaRPr lang="en-US" sz="1500" baseline="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22.4 L O</a:t>
                      </a:r>
                      <a:r>
                        <a:rPr lang="en-US" sz="1500" baseline="-25000" dirty="0" smtClean="0"/>
                        <a:t>2</a:t>
                      </a:r>
                      <a:endParaRPr lang="en-US" sz="1500" baseline="-25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aseline="-25000" dirty="0" smtClean="0"/>
                        <a:t>=</a:t>
                      </a:r>
                      <a:endParaRPr lang="en-US" sz="15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371 L O</a:t>
                      </a:r>
                      <a:r>
                        <a:rPr lang="en-US" sz="1500" baseline="-25000" dirty="0" smtClean="0"/>
                        <a:t>2</a:t>
                      </a:r>
                      <a:endParaRPr lang="en-US" sz="1500" baseline="-25000" dirty="0"/>
                    </a:p>
                  </a:txBody>
                  <a:tcPr marT="38100" marB="38100" anchor="ctr"/>
                </a:tc>
              </a:tr>
              <a:tr h="504840"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22.4 L SO</a:t>
                      </a:r>
                      <a:r>
                        <a:rPr lang="en-US" sz="1700" baseline="-25000" dirty="0" smtClean="0"/>
                        <a:t>3</a:t>
                      </a:r>
                      <a:endParaRPr lang="en-US" sz="17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</a:t>
                      </a:r>
                      <a:r>
                        <a:rPr lang="en-US" sz="1700" baseline="0" dirty="0" smtClean="0"/>
                        <a:t> mol SO</a:t>
                      </a:r>
                      <a:r>
                        <a:rPr lang="en-US" sz="1700" baseline="-25000" dirty="0" smtClean="0"/>
                        <a:t>3</a:t>
                      </a:r>
                      <a:endParaRPr lang="en-US" sz="17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 </a:t>
                      </a:r>
                      <a:r>
                        <a:rPr lang="en-US" sz="1700" dirty="0" err="1" smtClean="0"/>
                        <a:t>mol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baseline="0" dirty="0" smtClean="0"/>
                        <a:t>O</a:t>
                      </a:r>
                      <a:r>
                        <a:rPr lang="en-US" sz="1700" baseline="-25000" dirty="0" smtClean="0"/>
                        <a:t>2</a:t>
                      </a:r>
                      <a:endParaRPr lang="en-US" sz="1700" baseline="-2500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73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14620"/>
            <a:ext cx="8229600" cy="4790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ym typeface="Wingdings"/>
              </a:rPr>
              <a:t>N</a:t>
            </a:r>
            <a:r>
              <a:rPr lang="en-US" sz="4400" baseline="-25000" dirty="0" smtClean="0">
                <a:sym typeface="Wingdings"/>
              </a:rPr>
              <a:t>2</a:t>
            </a:r>
            <a:r>
              <a:rPr lang="en-US" sz="4400" dirty="0" smtClean="0">
                <a:sym typeface="Wingdings"/>
              </a:rPr>
              <a:t> +   H</a:t>
            </a:r>
            <a:r>
              <a:rPr lang="en-US" sz="4400" baseline="-25000" dirty="0" smtClean="0">
                <a:sym typeface="Wingdings"/>
              </a:rPr>
              <a:t>2</a:t>
            </a:r>
            <a:r>
              <a:rPr lang="en-US" sz="4400" dirty="0" smtClean="0">
                <a:sym typeface="Wingdings"/>
              </a:rPr>
              <a:t>    NH</a:t>
            </a:r>
            <a:r>
              <a:rPr lang="en-US" sz="4400" baseline="-25000" dirty="0" smtClean="0">
                <a:sym typeface="Wingdings"/>
              </a:rPr>
              <a:t>3</a:t>
            </a:r>
            <a:endParaRPr lang="en-US" sz="4400" baseline="-25000" dirty="0">
              <a:sym typeface="Wingdings"/>
            </a:endParaRPr>
          </a:p>
          <a:p>
            <a:pPr marL="0" indent="0">
              <a:buNone/>
            </a:pPr>
            <a:endParaRPr lang="en-US" sz="1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537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13163</TotalTime>
  <Words>589</Words>
  <Application>Microsoft Macintosh PowerPoint</Application>
  <PresentationFormat>On-screen Show (16:10)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Median</vt:lpstr>
      <vt:lpstr>MathType 6.0 Equation</vt:lpstr>
      <vt:lpstr>Whiteboarding!</vt:lpstr>
      <vt:lpstr>Gram A to Gram B</vt:lpstr>
      <vt:lpstr>Gram A to Gram B</vt:lpstr>
      <vt:lpstr>Gram A to Gram B</vt:lpstr>
      <vt:lpstr>Mole Man and Strategy</vt:lpstr>
      <vt:lpstr>Balance the following equation:</vt:lpstr>
      <vt:lpstr>Balance the following equation:</vt:lpstr>
      <vt:lpstr>PowerPoint Presentation</vt:lpstr>
      <vt:lpstr>PowerPoint Presentation</vt:lpstr>
      <vt:lpstr>PowerPoint Presentation</vt:lpstr>
      <vt:lpstr>Toughie!</vt:lpstr>
      <vt:lpstr>Gram A to Gram B</vt:lpstr>
      <vt:lpstr>Molar Concentration</vt:lpstr>
      <vt:lpstr>PowerPoint Presentation</vt:lpstr>
      <vt:lpstr>Solve the following Question</vt:lpstr>
      <vt:lpstr>Solve the following Question</vt:lpstr>
      <vt:lpstr>Solve the following Question</vt:lpstr>
      <vt:lpstr>Chem 11 – Quiz!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 Ratio</dc:title>
  <dc:creator>Sachie Motohashi</dc:creator>
  <cp:lastModifiedBy>Scott Lawson</cp:lastModifiedBy>
  <cp:revision>77</cp:revision>
  <dcterms:created xsi:type="dcterms:W3CDTF">2011-10-14T19:41:51Z</dcterms:created>
  <dcterms:modified xsi:type="dcterms:W3CDTF">2020-02-19T22:38:28Z</dcterms:modified>
</cp:coreProperties>
</file>