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71" r:id="rId4"/>
    <p:sldId id="269" r:id="rId5"/>
    <p:sldId id="270" r:id="rId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720" y="-1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470079"/>
            <a:ext cx="6172200" cy="1924439"/>
          </a:xfrm>
        </p:spPr>
        <p:txBody>
          <a:bodyPr anchor="b">
            <a:normAutofit/>
          </a:bodyPr>
          <a:lstStyle>
            <a:lvl1pPr algn="ctr">
              <a:defRPr sz="51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11150"/>
            <a:ext cx="6172200" cy="1006928"/>
          </a:xfrm>
        </p:spPr>
        <p:txBody>
          <a:bodyPr>
            <a:normAutofit/>
          </a:bodyPr>
          <a:lstStyle>
            <a:lvl1pPr marL="0" indent="0" algn="ctr">
              <a:spcBef>
                <a:spcPts val="936"/>
              </a:spcBef>
              <a:buNone/>
              <a:defRPr sz="2200">
                <a:solidFill>
                  <a:schemeClr val="accent1"/>
                </a:solidFill>
              </a:defRPr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249811" y="304271"/>
            <a:ext cx="925830" cy="48431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04271"/>
            <a:ext cx="5993606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5410277"/>
            <a:ext cx="9141714" cy="30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470079"/>
            <a:ext cx="6172200" cy="1924439"/>
          </a:xfrm>
        </p:spPr>
        <p:txBody>
          <a:bodyPr anchor="b">
            <a:normAutofit/>
          </a:bodyPr>
          <a:lstStyle>
            <a:lvl1pPr algn="ctr"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3511150"/>
            <a:ext cx="6172200" cy="1006928"/>
          </a:xfrm>
        </p:spPr>
        <p:txBody>
          <a:bodyPr/>
          <a:lstStyle>
            <a:lvl1pPr marL="0" indent="0" algn="ctr">
              <a:spcBef>
                <a:spcPts val="936"/>
              </a:spcBef>
              <a:buNone/>
              <a:defRPr sz="1900">
                <a:solidFill>
                  <a:schemeClr val="accent1"/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19250"/>
            <a:ext cx="3429000" cy="3528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19250"/>
            <a:ext cx="3429000" cy="3528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836" y="1480055"/>
            <a:ext cx="3429000" cy="6019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3836" y="2138266"/>
            <a:ext cx="3429000" cy="3005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736" y="1480055"/>
            <a:ext cx="3429000" cy="6019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736" y="2138266"/>
            <a:ext cx="3429000" cy="3005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651000"/>
            <a:ext cx="3086100" cy="1524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71500"/>
            <a:ext cx="48006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86201"/>
            <a:ext cx="3086100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4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2014-04-30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653540"/>
            <a:ext cx="3086100" cy="15240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8064" y="381000"/>
            <a:ext cx="4457700" cy="4953000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3284220"/>
            <a:ext cx="3086100" cy="1524000"/>
          </a:xfrm>
        </p:spPr>
        <p:txBody>
          <a:bodyPr/>
          <a:lstStyle>
            <a:lvl1pPr marL="0" indent="0">
              <a:spcBef>
                <a:spcPts val="936"/>
              </a:spcBef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04271"/>
            <a:ext cx="7200900" cy="1029229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619250"/>
            <a:ext cx="7200900" cy="352425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6306" y="5331140"/>
            <a:ext cx="860749" cy="194388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2014-04-30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5331140"/>
            <a:ext cx="3600450" cy="194388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7857" y="5331140"/>
            <a:ext cx="824593" cy="194388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140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2278" indent="-178308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586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94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27202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510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83818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64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" indent="-142646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 11 – 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1619250"/>
            <a:ext cx="4279900" cy="35282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Please hand in your Intro to Solutions Chem Labs at the front of the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Make sure to write both names on the front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solidFill>
                  <a:srgbClr val="FF6600"/>
                </a:solidFill>
              </a:rPr>
              <a:t>Form a group of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solidFill>
                  <a:srgbClr val="FF6600"/>
                </a:solidFill>
              </a:rPr>
              <a:t>Collect a whiteboard and answe</a:t>
            </a:r>
            <a:r>
              <a:rPr lang="en-US" sz="2000" i="1" dirty="0" smtClean="0">
                <a:solidFill>
                  <a:srgbClr val="FF6600"/>
                </a:solidFill>
              </a:rPr>
              <a:t>r the question on the following slide!</a:t>
            </a:r>
            <a:endParaRPr lang="en-US" sz="2000" i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49" b="-18949"/>
          <a:stretch>
            <a:fillRect/>
          </a:stretch>
        </p:blipFill>
        <p:spPr>
          <a:xfrm>
            <a:off x="4756150" y="907073"/>
            <a:ext cx="4121150" cy="4240395"/>
          </a:xfrm>
        </p:spPr>
      </p:pic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19250"/>
            <a:ext cx="5892800" cy="352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Which of the following compounds should generate the largest current from the same battery when placed in deionized water?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0.50 M </a:t>
            </a:r>
            <a:r>
              <a:rPr lang="en-US" sz="2000" dirty="0" err="1" smtClean="0"/>
              <a:t>NaCl</a:t>
            </a:r>
            <a:endParaRPr lang="en-US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0.40 M CaF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0.60 M C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18</a:t>
            </a:r>
            <a:r>
              <a:rPr lang="en-US" sz="2000" dirty="0" smtClean="0"/>
              <a:t> (Octane)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0.25 M AlCl</a:t>
            </a:r>
            <a:r>
              <a:rPr lang="en-US" sz="2000" baseline="-25000" dirty="0" smtClean="0"/>
              <a:t>3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6600"/>
                </a:solidFill>
              </a:rPr>
              <a:t>Make sure to EXPLAIN your answer using diagrams and equations.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1789" r="-41789"/>
          <a:stretch>
            <a:fillRect/>
          </a:stretch>
        </p:blipFill>
        <p:spPr>
          <a:xfrm>
            <a:off x="5848350" y="1619250"/>
            <a:ext cx="3429000" cy="3528218"/>
          </a:xfrm>
        </p:spPr>
      </p:pic>
    </p:spTree>
    <p:extLst>
      <p:ext uri="{BB962C8B-B14F-4D97-AF65-F5344CB8AC3E}">
        <p14:creationId xmlns:p14="http://schemas.microsoft.com/office/powerpoint/2010/main" val="42047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19250"/>
            <a:ext cx="5892800" cy="352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Which of the following </a:t>
            </a:r>
            <a:r>
              <a:rPr lang="en-US" sz="2000" dirty="0"/>
              <a:t>c</a:t>
            </a:r>
            <a:r>
              <a:rPr lang="en-US" sz="2000" dirty="0" smtClean="0"/>
              <a:t>ompounds should generate the largest current from the same battery when placed in deionized water?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0.50 M </a:t>
            </a:r>
            <a:r>
              <a:rPr lang="en-US" sz="2000" dirty="0" err="1" smtClean="0"/>
              <a:t>NaCl</a:t>
            </a:r>
            <a:endParaRPr lang="en-US" sz="2000" dirty="0" smtClean="0"/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FF0000"/>
                </a:solidFill>
              </a:rPr>
              <a:t>0.40 </a:t>
            </a:r>
            <a:r>
              <a:rPr lang="en-US" sz="2000" smtClean="0">
                <a:solidFill>
                  <a:srgbClr val="FF0000"/>
                </a:solidFill>
              </a:rPr>
              <a:t>M CaF</a:t>
            </a:r>
            <a:r>
              <a:rPr lang="en-US" sz="2000" baseline="-25000" smtClean="0">
                <a:solidFill>
                  <a:srgbClr val="FF0000"/>
                </a:solidFill>
              </a:rPr>
              <a:t>2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But Why??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0.60 M C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18</a:t>
            </a:r>
            <a:r>
              <a:rPr lang="en-US" sz="2000" dirty="0" smtClean="0"/>
              <a:t> (Octane)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0.25 M AlCl</a:t>
            </a:r>
            <a:r>
              <a:rPr lang="en-US" sz="2000" baseline="-25000" dirty="0" smtClean="0"/>
              <a:t>3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6600"/>
                </a:solidFill>
              </a:rPr>
              <a:t>Make sure to EXPLAIN your answer using diagrams and equations.</a:t>
            </a:r>
            <a:endParaRPr lang="en-US" sz="2000" b="1" i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1789" r="-41789"/>
          <a:stretch>
            <a:fillRect/>
          </a:stretch>
        </p:blipFill>
        <p:spPr>
          <a:xfrm>
            <a:off x="5848350" y="1619250"/>
            <a:ext cx="3429000" cy="3528218"/>
          </a:xfrm>
        </p:spPr>
      </p:pic>
    </p:spTree>
    <p:extLst>
      <p:ext uri="{BB962C8B-B14F-4D97-AF65-F5344CB8AC3E}">
        <p14:creationId xmlns:p14="http://schemas.microsoft.com/office/powerpoint/2010/main" val="6287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Chemistry – An Overview!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509" r="-11509"/>
          <a:stretch>
            <a:fillRect/>
          </a:stretch>
        </p:blipFill>
        <p:spPr/>
      </p:pic>
      <p:grpSp>
        <p:nvGrpSpPr>
          <p:cNvPr id="13" name="Group 12"/>
          <p:cNvGrpSpPr/>
          <p:nvPr/>
        </p:nvGrpSpPr>
        <p:grpSpPr>
          <a:xfrm>
            <a:off x="6819900" y="418391"/>
            <a:ext cx="1639199" cy="1575509"/>
            <a:chOff x="6819900" y="418391"/>
            <a:chExt cx="1639199" cy="1575509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6686550" y="984250"/>
              <a:ext cx="1143000" cy="8763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48500" y="418391"/>
              <a:ext cx="1410599" cy="35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Branco!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Indigo.potx</Template>
  <TotalTime>0</TotalTime>
  <Words>154</Words>
  <Application>Microsoft Macintosh PowerPoint</Application>
  <PresentationFormat>On-screen Show (16:10)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PINKFLORALBROCADE_16X9</vt:lpstr>
      <vt:lpstr>Chem 11 – Class Starter</vt:lpstr>
      <vt:lpstr>Question:</vt:lpstr>
      <vt:lpstr>Question:</vt:lpstr>
      <vt:lpstr>Solutions Chemistry – An Overview!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2014-04-30T22:03:33Z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