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73" r:id="rId3"/>
    <p:sldId id="276" r:id="rId4"/>
    <p:sldId id="277" r:id="rId5"/>
    <p:sldId id="278" r:id="rId6"/>
    <p:sldId id="280" r:id="rId7"/>
    <p:sldId id="282" r:id="rId8"/>
    <p:sldId id="281" r:id="rId9"/>
    <p:sldId id="274" r:id="rId10"/>
    <p:sldId id="275" r:id="rId11"/>
    <p:sldId id="279" r:id="rId12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112" d="100"/>
          <a:sy n="112" d="100"/>
        </p:scale>
        <p:origin x="-80" y="-8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9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17-04-19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17-04-19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1619" cy="594360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534924" cy="5715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8609076" y="0"/>
            <a:ext cx="534924" cy="5715000"/>
            <a:chOff x="0" y="0"/>
            <a:chExt cx="713232" cy="6858000"/>
          </a:xfrm>
        </p:grpSpPr>
        <p:sp>
          <p:nvSpPr>
            <p:cNvPr id="23" name="Rectangle 22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5120640"/>
            <a:ext cx="9141619" cy="59436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4390" y="990600"/>
            <a:ext cx="7475220" cy="2095500"/>
          </a:xfrm>
        </p:spPr>
        <p:txBody>
          <a:bodyPr anchor="b">
            <a:noAutofit/>
          </a:bodyPr>
          <a:lstStyle>
            <a:lvl1pPr algn="ctr">
              <a:defRPr sz="47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4390" y="3124200"/>
            <a:ext cx="747522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900" cap="all" baseline="0"/>
            </a:lvl1pPr>
            <a:lvl2pPr marL="356616" indent="0" algn="ctr">
              <a:buNone/>
              <a:defRPr sz="2200"/>
            </a:lvl2pPr>
            <a:lvl3pPr marL="713232" indent="0" algn="ctr">
              <a:buNone/>
              <a:defRPr sz="1900"/>
            </a:lvl3pPr>
            <a:lvl4pPr marL="1069848" indent="0" algn="ctr">
              <a:buNone/>
              <a:defRPr sz="1600"/>
            </a:lvl4pPr>
            <a:lvl5pPr marL="1426464" indent="0" algn="ctr">
              <a:buNone/>
              <a:defRPr sz="1600"/>
            </a:lvl5pPr>
            <a:lvl6pPr marL="1783080" indent="0" algn="ctr">
              <a:buNone/>
              <a:defRPr sz="1600"/>
            </a:lvl6pPr>
            <a:lvl7pPr marL="2139696" indent="0" algn="ctr">
              <a:buNone/>
              <a:defRPr sz="1600"/>
            </a:lvl7pPr>
            <a:lvl8pPr marL="2496312" indent="0" algn="ctr">
              <a:buNone/>
              <a:defRPr sz="1600"/>
            </a:lvl8pPr>
            <a:lvl9pPr marL="2852928" indent="0" algn="ctr">
              <a:buNone/>
              <a:defRPr sz="16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17-04-19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28865"/>
            <a:ext cx="1971675" cy="4914635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28865"/>
            <a:ext cx="5800725" cy="4914635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17-04-19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17-04-19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 flipV="1">
            <a:off x="0" y="5257800"/>
            <a:ext cx="9141619" cy="45720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552" y="0"/>
            <a:ext cx="9141619" cy="45720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17-04-19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390" y="990600"/>
            <a:ext cx="7475220" cy="2095500"/>
          </a:xfrm>
        </p:spPr>
        <p:txBody>
          <a:bodyPr anchor="b">
            <a:normAutofit/>
          </a:bodyPr>
          <a:lstStyle>
            <a:lvl1pPr algn="ctr">
              <a:defRPr sz="42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4390" y="3124200"/>
            <a:ext cx="7475220" cy="7620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1600" cap="all" baseline="0">
                <a:solidFill>
                  <a:schemeClr val="tx1"/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394460"/>
            <a:ext cx="3429000" cy="36195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394460"/>
            <a:ext cx="3429000" cy="36195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17-04-19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333500"/>
            <a:ext cx="3429000" cy="63246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 b="0" cap="all" baseline="0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034540"/>
            <a:ext cx="3429000" cy="298704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333500"/>
            <a:ext cx="3429000" cy="63246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 b="0" cap="all" baseline="0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034540"/>
            <a:ext cx="3429000" cy="298704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17-04-19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17-04-19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17-04-19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1619" cy="45720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3620" y="1524000"/>
            <a:ext cx="2743200" cy="1905000"/>
          </a:xfrm>
        </p:spPr>
        <p:txBody>
          <a:bodyPr anchor="b">
            <a:normAutofit/>
          </a:bodyPr>
          <a:lstStyle>
            <a:lvl1pPr>
              <a:defRPr sz="27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838200"/>
            <a:ext cx="5417820" cy="41148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3620" y="3505200"/>
            <a:ext cx="2743200" cy="1371600"/>
          </a:xfrm>
        </p:spPr>
        <p:txBody>
          <a:bodyPr>
            <a:normAutofit/>
          </a:bodyPr>
          <a:lstStyle>
            <a:lvl1pPr marL="0" indent="0">
              <a:spcBef>
                <a:spcPts val="936"/>
              </a:spcBef>
              <a:buNone/>
              <a:defRPr sz="12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17-04-19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3620" y="1524000"/>
            <a:ext cx="2743200" cy="1905000"/>
          </a:xfrm>
        </p:spPr>
        <p:txBody>
          <a:bodyPr anchor="b">
            <a:normAutofit/>
          </a:bodyPr>
          <a:lstStyle>
            <a:lvl1pPr>
              <a:defRPr sz="27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480" y="457200"/>
            <a:ext cx="5006340" cy="48006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3620" y="3505200"/>
            <a:ext cx="2743200" cy="1371600"/>
          </a:xfrm>
        </p:spPr>
        <p:txBody>
          <a:bodyPr>
            <a:normAutofit/>
          </a:bodyPr>
          <a:lstStyle>
            <a:lvl1pPr marL="0" indent="0">
              <a:spcBef>
                <a:spcPts val="936"/>
              </a:spcBef>
              <a:buNone/>
              <a:defRPr sz="12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17-04-19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5829300" cy="45720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5257800"/>
            <a:ext cx="5829300" cy="45720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2651760" y="2651760"/>
            <a:ext cx="5715000" cy="41148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2766059" y="2651761"/>
            <a:ext cx="5715000" cy="41148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auto">
          <a:xfrm>
            <a:off x="0" y="5257800"/>
            <a:ext cx="9141619" cy="41910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auto">
          <a:xfrm>
            <a:off x="0" y="5586046"/>
            <a:ext cx="9141619" cy="128954"/>
          </a:xfrm>
          <a:prstGeom prst="rect">
            <a:avLst/>
          </a:prstGeom>
          <a:solidFill>
            <a:schemeClr val="accent1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365760"/>
            <a:ext cx="7132320" cy="906780"/>
          </a:xfrm>
          <a:prstGeom prst="rect">
            <a:avLst/>
          </a:prstGeom>
        </p:spPr>
        <p:txBody>
          <a:bodyPr vert="horz" lIns="71323" tIns="35662" rIns="71323" bIns="35662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394460"/>
            <a:ext cx="7132320" cy="3619500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5326380"/>
            <a:ext cx="720090" cy="198120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17-04-19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" y="5326380"/>
            <a:ext cx="5369814" cy="198120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8100" y="5326380"/>
            <a:ext cx="480060" cy="198120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0" indent="0" algn="l" defTabSz="713232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27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13970" indent="-178308" algn="l" defTabSz="713232" rtl="0" eaLnBrk="1" latinLnBrk="0" hangingPunct="1">
        <a:lnSpc>
          <a:spcPct val="90000"/>
        </a:lnSpc>
        <a:spcBef>
          <a:spcPts val="1404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63601" indent="-178308" algn="l" defTabSz="713232" rtl="0" eaLnBrk="1" latinLnBrk="0" hangingPunct="1">
        <a:lnSpc>
          <a:spcPct val="90000"/>
        </a:lnSpc>
        <a:spcBef>
          <a:spcPts val="78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13232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tx1"/>
        </a:buClr>
        <a:buSzPct val="80000"/>
        <a:buFont typeface="Arial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2863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tx1"/>
        </a:buClr>
        <a:buSzPct val="80000"/>
        <a:buFont typeface="Arial" pitchFamily="34" charset="0"/>
        <a:buChar char="•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12494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tx1"/>
        </a:buClr>
        <a:buSzPct val="80000"/>
        <a:buFont typeface="Arial" pitchFamily="34" charset="0"/>
        <a:buChar char="•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62126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tx1"/>
        </a:buClr>
        <a:buSzPct val="80000"/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11757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tx1"/>
        </a:buClr>
        <a:buSzPct val="80000"/>
        <a:buFont typeface="Arial" pitchFamily="34" charset="0"/>
        <a:buChar char="•"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61388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tx1"/>
        </a:buClr>
        <a:buSzPct val="80000"/>
        <a:buFont typeface="Arial" pitchFamily="34" charset="0"/>
        <a:buChar char="•"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211019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tx1"/>
        </a:buClr>
        <a:buSzPct val="80000"/>
        <a:buFont typeface="Arial" pitchFamily="34" charset="0"/>
        <a:buChar char="•"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pos="3840">
          <p15:clr>
            <a:srgbClr val="F26B43"/>
          </p15:clr>
        </p15:guide>
        <p15:guide id="5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oleObject" Target="../embeddings/oleObject3.bin"/><Relationship Id="rId5" Type="http://schemas.openxmlformats.org/officeDocument/2006/relationships/image" Target="../media/image9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10.e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</a:t>
            </a:r>
            <a:r>
              <a:rPr lang="en-US" dirty="0" err="1" smtClean="0"/>
              <a:t>Phys</a:t>
            </a:r>
            <a:r>
              <a:rPr lang="en-US" dirty="0" smtClean="0"/>
              <a:t> 2 – Class Starter FR 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254001" y="1394460"/>
            <a:ext cx="8297332" cy="3619500"/>
          </a:xfrm>
        </p:spPr>
        <p:txBody>
          <a:bodyPr>
            <a:normAutofit/>
          </a:bodyPr>
          <a:lstStyle/>
          <a:p>
            <a:pPr marL="35662" indent="0">
              <a:buNone/>
            </a:pPr>
            <a:r>
              <a:rPr lang="en-US" sz="2200" dirty="0" smtClean="0"/>
              <a:t>Please grab a whiteboard, data sheets, markers and a friend to answer the following question! </a:t>
            </a:r>
            <a:r>
              <a:rPr lang="en-US" sz="2200" b="1" i="1" dirty="0" smtClean="0">
                <a:solidFill>
                  <a:srgbClr val="FF0000"/>
                </a:solidFill>
              </a:rPr>
              <a:t>Conservation of Energy!</a:t>
            </a:r>
            <a:endParaRPr lang="en-US" sz="2200" b="1" i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409" b="-34409"/>
          <a:stretch>
            <a:fillRect/>
          </a:stretch>
        </p:blipFill>
        <p:spPr>
          <a:xfrm>
            <a:off x="1901047" y="1366238"/>
            <a:ext cx="4618284" cy="4874855"/>
          </a:xfrm>
        </p:spPr>
      </p:pic>
    </p:spTree>
    <p:extLst>
      <p:ext uri="{BB962C8B-B14F-4D97-AF65-F5344CB8AC3E}">
        <p14:creationId xmlns:p14="http://schemas.microsoft.com/office/powerpoint/2010/main" val="210487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111" y="1394460"/>
            <a:ext cx="7616049" cy="3619500"/>
          </a:xfrm>
        </p:spPr>
        <p:txBody>
          <a:bodyPr/>
          <a:lstStyle/>
          <a:p>
            <a:pPr marL="35662" indent="0">
              <a:buNone/>
            </a:pPr>
            <a:r>
              <a:rPr lang="en-US" sz="2400" u="sng" dirty="0" smtClean="0"/>
              <a:t>Two sets of notes</a:t>
            </a:r>
            <a:r>
              <a:rPr lang="en-US" sz="2400" dirty="0" smtClean="0"/>
              <a:t>:</a:t>
            </a:r>
          </a:p>
          <a:p>
            <a:pPr marL="378562" indent="-342900">
              <a:buFont typeface="+mj-lt"/>
              <a:buAutoNum type="arabicPeriod"/>
            </a:pPr>
            <a:r>
              <a:rPr lang="en-US" sz="2400" dirty="0"/>
              <a:t>Notes - Atomic Energy Levels (Quantum Theory</a:t>
            </a:r>
            <a:r>
              <a:rPr lang="en-US" sz="2400" dirty="0" smtClean="0"/>
              <a:t>)</a:t>
            </a:r>
          </a:p>
          <a:p>
            <a:pPr marL="378562" indent="-342900">
              <a:buFont typeface="+mj-lt"/>
              <a:buAutoNum type="arabicPeriod"/>
            </a:pPr>
            <a:r>
              <a:rPr lang="en-US" sz="2400" dirty="0" smtClean="0"/>
              <a:t>Extension – Atomic Energy Levels (Things get weird)</a:t>
            </a:r>
          </a:p>
          <a:p>
            <a:pPr marL="378562" indent="-342900">
              <a:buFont typeface="+mj-lt"/>
              <a:buAutoNum type="arabicPeriod"/>
            </a:pPr>
            <a:endParaRPr lang="en-US" sz="2400" dirty="0"/>
          </a:p>
          <a:p>
            <a:pPr marL="35662" lvl="0" indent="0">
              <a:buNone/>
            </a:pPr>
            <a:r>
              <a:rPr lang="en-US" sz="2400" u="sng" dirty="0"/>
              <a:t>Review Package Section A MC</a:t>
            </a:r>
            <a:r>
              <a:rPr lang="en-US" sz="2400" dirty="0"/>
              <a:t>: 5, 9, 13, 14, 18, 19, 23, 24, 29</a:t>
            </a:r>
            <a:r>
              <a:rPr lang="en-US" sz="2400"/>
              <a:t>, </a:t>
            </a:r>
            <a:r>
              <a:rPr lang="en-US" sz="2400" smtClean="0"/>
              <a:t>35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7092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493" y="0"/>
            <a:ext cx="7132320" cy="646140"/>
          </a:xfrm>
        </p:spPr>
        <p:txBody>
          <a:bodyPr>
            <a:noAutofit/>
          </a:bodyPr>
          <a:lstStyle/>
          <a:p>
            <a:r>
              <a:rPr lang="en-US" sz="2200" dirty="0"/>
              <a:t>Q1</a:t>
            </a:r>
            <a:r>
              <a:rPr lang="en-US" sz="2200" dirty="0" smtClean="0"/>
              <a:t>: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514" y="790966"/>
            <a:ext cx="7921271" cy="3163860"/>
          </a:xfrm>
        </p:spPr>
        <p:txBody>
          <a:bodyPr>
            <a:normAutofit/>
          </a:bodyPr>
          <a:lstStyle/>
          <a:p>
            <a:pPr marL="35662" indent="0">
              <a:buNone/>
            </a:pPr>
            <a:r>
              <a:rPr lang="en-US" dirty="0"/>
              <a:t>In a photoelectric experiment, radiation of several different frequencies was made to shine on a metal surface and the maximum kinetic energy of the ejected electrons was measured at each frequency. Selected results of the experiment are presented in the table </a:t>
            </a:r>
            <a:r>
              <a:rPr lang="en-US" dirty="0" smtClean="0"/>
              <a:t>below:</a:t>
            </a:r>
          </a:p>
          <a:p>
            <a:pPr marL="378562" indent="-342900">
              <a:buFont typeface="+mj-lt"/>
              <a:buAutoNum type="alphaLcParenR"/>
            </a:pPr>
            <a:r>
              <a:rPr lang="en-US" dirty="0" smtClean="0"/>
              <a:t>Create a graph of the data:</a:t>
            </a:r>
          </a:p>
          <a:p>
            <a:pPr marL="378562" indent="-342900">
              <a:buFont typeface="+mj-lt"/>
              <a:buAutoNum type="alphaLcParenR"/>
            </a:pPr>
            <a:r>
              <a:rPr lang="en-US" dirty="0"/>
              <a:t>Determine the threshold frequency of the metal </a:t>
            </a:r>
            <a:r>
              <a:rPr lang="en-US" dirty="0" smtClean="0"/>
              <a:t>surface</a:t>
            </a:r>
          </a:p>
          <a:p>
            <a:pPr marL="378562" indent="-342900">
              <a:buFont typeface="+mj-lt"/>
              <a:buAutoNum type="alphaLcParenR"/>
            </a:pPr>
            <a:r>
              <a:rPr lang="en-US" dirty="0"/>
              <a:t>Determine the work function of the metal surface</a:t>
            </a:r>
            <a:r>
              <a:rPr lang="en-US" dirty="0" smtClean="0"/>
              <a:t>. (in </a:t>
            </a:r>
            <a:r>
              <a:rPr lang="en-US" dirty="0" err="1" smtClean="0"/>
              <a:t>eV</a:t>
            </a:r>
            <a:r>
              <a:rPr lang="en-US" dirty="0" smtClean="0"/>
              <a:t>)</a:t>
            </a:r>
          </a:p>
          <a:p>
            <a:pPr marL="378562" indent="-342900">
              <a:buFont typeface="+mj-lt"/>
              <a:buAutoNum type="alphaLcParenR"/>
            </a:pPr>
            <a:r>
              <a:rPr lang="en-US" dirty="0"/>
              <a:t>When light of frequency 2.0 × 10</a:t>
            </a:r>
            <a:r>
              <a:rPr lang="en-US" baseline="30000" dirty="0"/>
              <a:t>15</a:t>
            </a:r>
            <a:r>
              <a:rPr lang="en-US" dirty="0"/>
              <a:t> hertz strikes the metal </a:t>
            </a:r>
            <a:r>
              <a:rPr lang="en-US" dirty="0" smtClean="0"/>
              <a:t>surface. What speed would an electron be emitted with?</a:t>
            </a:r>
            <a:endParaRPr lang="en-US" dirty="0"/>
          </a:p>
          <a:p>
            <a:pPr marL="378562" indent="-342900">
              <a:buFont typeface="+mj-lt"/>
              <a:buAutoNum type="alphaLcParenR"/>
            </a:pPr>
            <a:endParaRPr lang="en-US" dirty="0"/>
          </a:p>
        </p:txBody>
      </p:sp>
      <p:pic>
        <p:nvPicPr>
          <p:cNvPr id="4" name="Picture 3" descr="Screen Shot 2014-04-06 at 6.10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646" y="3697808"/>
            <a:ext cx="5045369" cy="195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32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9" name="Content Placeholder 8" descr="Screen Shot 2014-04-06 at 6.12.11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637" b="-22637"/>
          <a:stretch>
            <a:fillRect/>
          </a:stretch>
        </p:blipFill>
        <p:spPr>
          <a:xfrm>
            <a:off x="223028" y="1498272"/>
            <a:ext cx="4968692" cy="4326904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715348" y="1333500"/>
            <a:ext cx="2422812" cy="632460"/>
          </a:xfrm>
        </p:spPr>
        <p:txBody>
          <a:bodyPr/>
          <a:lstStyle/>
          <a:p>
            <a:r>
              <a:rPr lang="en-US" dirty="0" smtClean="0"/>
              <a:t>b)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704206" y="2034540"/>
            <a:ext cx="2433953" cy="2987040"/>
          </a:xfrm>
        </p:spPr>
        <p:txBody>
          <a:bodyPr>
            <a:normAutofit/>
          </a:bodyPr>
          <a:lstStyle/>
          <a:p>
            <a:pPr marL="35662" indent="0">
              <a:buNone/>
            </a:pPr>
            <a:r>
              <a:rPr lang="en-US" sz="2600" dirty="0" smtClean="0"/>
              <a:t>7.5 x 10</a:t>
            </a:r>
            <a:r>
              <a:rPr lang="en-US" sz="2600" baseline="30000" dirty="0" smtClean="0"/>
              <a:t>14</a:t>
            </a:r>
            <a:r>
              <a:rPr lang="en-US" sz="2600" dirty="0" smtClean="0"/>
              <a:t> </a:t>
            </a:r>
            <a:r>
              <a:rPr lang="en-US" sz="2600" dirty="0" smtClean="0"/>
              <a:t>Hz</a:t>
            </a:r>
          </a:p>
          <a:p>
            <a:pPr marL="35662" indent="0">
              <a:buNone/>
            </a:pPr>
            <a:r>
              <a:rPr lang="en-US" sz="2600" dirty="0" smtClean="0"/>
              <a:t>From Graph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468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05840" y="1333500"/>
            <a:ext cx="2566146" cy="632460"/>
          </a:xfrm>
        </p:spPr>
        <p:txBody>
          <a:bodyPr/>
          <a:lstStyle/>
          <a:p>
            <a:r>
              <a:rPr lang="en-US" dirty="0" smtClean="0"/>
              <a:t>C)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127628" y="1333500"/>
            <a:ext cx="4010532" cy="632460"/>
          </a:xfrm>
        </p:spPr>
        <p:txBody>
          <a:bodyPr/>
          <a:lstStyle/>
          <a:p>
            <a:r>
              <a:rPr lang="en-US" dirty="0" smtClean="0"/>
              <a:t>D)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879137"/>
              </p:ext>
            </p:extLst>
          </p:nvPr>
        </p:nvGraphicFramePr>
        <p:xfrm>
          <a:off x="418092" y="2018392"/>
          <a:ext cx="3393625" cy="986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2184400" imgH="635000" progId="Equation.DSMT4">
                  <p:embed/>
                </p:oleObj>
              </mc:Choice>
              <mc:Fallback>
                <p:oleObj name="Equation" r:id="rId3" imgW="2184400" imgH="63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8092" y="2018392"/>
                        <a:ext cx="3393625" cy="9865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917788"/>
              </p:ext>
            </p:extLst>
          </p:nvPr>
        </p:nvGraphicFramePr>
        <p:xfrm>
          <a:off x="3952910" y="1978932"/>
          <a:ext cx="5125650" cy="1785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3937000" imgH="1371600" progId="Equation.DSMT4">
                  <p:embed/>
                </p:oleObj>
              </mc:Choice>
              <mc:Fallback>
                <p:oleObj name="Equation" r:id="rId5" imgW="393700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2910" y="1978932"/>
                        <a:ext cx="5125650" cy="1785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427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Quiz! …. Basically what we just did!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7" y="1394460"/>
            <a:ext cx="8043333" cy="3619500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Quiz </a:t>
            </a:r>
            <a:r>
              <a:rPr lang="en-US" sz="2000" u="sng" dirty="0" smtClean="0"/>
              <a:t>2</a:t>
            </a:r>
            <a:r>
              <a:rPr lang="en-US" sz="2000" dirty="0" smtClean="0"/>
              <a:t>: Photoelectric Effect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Clear </a:t>
            </a:r>
            <a:r>
              <a:rPr lang="en-US" sz="2000" dirty="0"/>
              <a:t>everything off your desk except a pencil and calculator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Collect formula sheets if you haven’t done so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Finished…? </a:t>
            </a:r>
            <a:r>
              <a:rPr lang="en-US" sz="2000" dirty="0" smtClean="0"/>
              <a:t>Sit quietly and wait for those around you to finish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3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</a:t>
            </a:r>
            <a:r>
              <a:rPr lang="mr-IN" dirty="0" smtClean="0"/>
              <a:t>–</a:t>
            </a:r>
            <a:r>
              <a:rPr lang="en-US" dirty="0" smtClean="0"/>
              <a:t> Atomic Energy Levels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Please collect the reading from the front of the room</a:t>
            </a:r>
          </a:p>
          <a:p>
            <a:r>
              <a:rPr lang="en-US" sz="2000" dirty="0" smtClean="0"/>
              <a:t>Read slowly</a:t>
            </a:r>
            <a:r>
              <a:rPr lang="mr-IN" sz="2000" dirty="0" smtClean="0"/>
              <a:t>…</a:t>
            </a:r>
            <a:r>
              <a:rPr lang="en-CA" sz="2000" dirty="0" smtClean="0"/>
              <a:t> make notes on the article!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266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Energy Levels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41049" b="-41049"/>
          <a:stretch>
            <a:fillRect/>
          </a:stretch>
        </p:blipFill>
        <p:spPr>
          <a:xfrm>
            <a:off x="296335" y="960935"/>
            <a:ext cx="4082062" cy="430884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18165" b="-18165"/>
          <a:stretch>
            <a:fillRect/>
          </a:stretch>
        </p:blipFill>
        <p:spPr>
          <a:xfrm>
            <a:off x="4709160" y="541271"/>
            <a:ext cx="4237284" cy="4472689"/>
          </a:xfrm>
        </p:spPr>
      </p:pic>
    </p:spTree>
    <p:extLst>
      <p:ext uri="{BB962C8B-B14F-4D97-AF65-F5344CB8AC3E}">
        <p14:creationId xmlns:p14="http://schemas.microsoft.com/office/powerpoint/2010/main" val="22545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513" y="365760"/>
            <a:ext cx="8010400" cy="906780"/>
          </a:xfrm>
        </p:spPr>
        <p:txBody>
          <a:bodyPr>
            <a:noAutofit/>
          </a:bodyPr>
          <a:lstStyle/>
          <a:p>
            <a:r>
              <a:rPr lang="en-US" sz="2000" dirty="0" smtClean="0"/>
              <a:t>Q2: The </a:t>
            </a:r>
            <a:r>
              <a:rPr lang="en-US" sz="2000" dirty="0"/>
              <a:t>diagram </a:t>
            </a:r>
            <a:r>
              <a:rPr lang="en-US" sz="2000" dirty="0" smtClean="0"/>
              <a:t>below to the right </a:t>
            </a:r>
            <a:r>
              <a:rPr lang="en-US" sz="2000" dirty="0"/>
              <a:t>shows the lowest four discrete energy levels of an atom. An electron in the n=4 state makes a transition to the n=2 state, emitting a photon of wavelength 121.9 nm.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244" y="1394460"/>
            <a:ext cx="5571645" cy="3619500"/>
          </a:xfrm>
        </p:spPr>
        <p:txBody>
          <a:bodyPr>
            <a:normAutofit/>
          </a:bodyPr>
          <a:lstStyle/>
          <a:p>
            <a:pPr marL="492862" indent="-457200">
              <a:buAutoNum type="alphaLcParenR"/>
            </a:pPr>
            <a:r>
              <a:rPr lang="en-US" sz="2000" dirty="0" smtClean="0"/>
              <a:t>Calculate </a:t>
            </a:r>
            <a:r>
              <a:rPr lang="en-US" sz="2000" dirty="0"/>
              <a:t>the </a:t>
            </a:r>
            <a:r>
              <a:rPr lang="en-US" sz="2000" b="1" i="1" dirty="0"/>
              <a:t>energy level </a:t>
            </a:r>
            <a:r>
              <a:rPr lang="en-US" sz="2000" dirty="0"/>
              <a:t>of the n=4 state. </a:t>
            </a:r>
            <a:endParaRPr lang="en-US" sz="2000" dirty="0" smtClean="0"/>
          </a:p>
          <a:p>
            <a:pPr marL="492862" indent="-457200">
              <a:buAutoNum type="alphaLcParenR"/>
            </a:pPr>
            <a:r>
              <a:rPr lang="en-US" sz="2000" dirty="0" smtClean="0"/>
              <a:t>Calculate </a:t>
            </a:r>
            <a:r>
              <a:rPr lang="en-US" sz="2000" dirty="0"/>
              <a:t>the </a:t>
            </a:r>
            <a:r>
              <a:rPr lang="en-US" sz="2000" b="1" i="1" dirty="0"/>
              <a:t>momentum</a:t>
            </a:r>
            <a:r>
              <a:rPr lang="en-US" sz="2000" dirty="0"/>
              <a:t> of the </a:t>
            </a:r>
            <a:r>
              <a:rPr lang="en-US" sz="2000" dirty="0" smtClean="0"/>
              <a:t>photon. </a:t>
            </a:r>
            <a:r>
              <a:rPr lang="en-US" sz="2000" b="1" u="sng" dirty="0" smtClean="0">
                <a:solidFill>
                  <a:srgbClr val="FF0000"/>
                </a:solidFill>
              </a:rPr>
              <a:t>Hint</a:t>
            </a:r>
            <a:r>
              <a:rPr lang="en-US" sz="2000" b="1" dirty="0">
                <a:solidFill>
                  <a:srgbClr val="FF0000"/>
                </a:solidFill>
              </a:rPr>
              <a:t>: E = </a:t>
            </a:r>
            <a:r>
              <a:rPr lang="en-US" sz="2000" b="1" dirty="0" smtClean="0">
                <a:solidFill>
                  <a:srgbClr val="FF0000"/>
                </a:solidFill>
              </a:rPr>
              <a:t>mc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2</a:t>
            </a:r>
            <a:endParaRPr lang="en-US" sz="2000" dirty="0"/>
          </a:p>
          <a:p>
            <a:pPr marL="35662" indent="0">
              <a:buNone/>
            </a:pPr>
            <a:r>
              <a:rPr lang="en-US" sz="2000" dirty="0" smtClean="0"/>
              <a:t>The </a:t>
            </a:r>
            <a:r>
              <a:rPr lang="en-US" sz="2000" b="1" i="1" dirty="0" smtClean="0"/>
              <a:t>original </a:t>
            </a:r>
            <a:r>
              <a:rPr lang="en-US" sz="2000" b="1" i="1" dirty="0"/>
              <a:t>photon </a:t>
            </a:r>
            <a:r>
              <a:rPr lang="en-US" sz="2000" dirty="0"/>
              <a:t>is then incident on a silver surface in a </a:t>
            </a:r>
            <a:r>
              <a:rPr lang="en-US" sz="2000" dirty="0" smtClean="0"/>
              <a:t>photoelectric </a:t>
            </a:r>
            <a:r>
              <a:rPr lang="en-US" sz="2000" dirty="0"/>
              <a:t>experiment, and the surface emits an </a:t>
            </a:r>
            <a:r>
              <a:rPr lang="en-US" sz="2000" dirty="0" smtClean="0"/>
              <a:t>electron </a:t>
            </a:r>
            <a:r>
              <a:rPr lang="en-US" sz="2000" dirty="0"/>
              <a:t>with maximum possible kinetic energy. The </a:t>
            </a:r>
            <a:r>
              <a:rPr lang="en-US" sz="2000" dirty="0" smtClean="0"/>
              <a:t>work </a:t>
            </a:r>
            <a:r>
              <a:rPr lang="en-US" sz="2000" dirty="0"/>
              <a:t>function of silver is 4.7 </a:t>
            </a:r>
            <a:r>
              <a:rPr lang="en-US" sz="2000" dirty="0" err="1" smtClean="0"/>
              <a:t>eV</a:t>
            </a:r>
            <a:r>
              <a:rPr lang="en-US" sz="2000" dirty="0" smtClean="0"/>
              <a:t>. </a:t>
            </a:r>
          </a:p>
          <a:p>
            <a:pPr marL="492862" indent="-457200">
              <a:buFont typeface="+mj-lt"/>
              <a:buAutoNum type="alphaLcParenR" startAt="3"/>
            </a:pPr>
            <a:r>
              <a:rPr lang="en-US" sz="2000" dirty="0" smtClean="0"/>
              <a:t>Calculate </a:t>
            </a:r>
            <a:r>
              <a:rPr lang="en-US" sz="2000" dirty="0"/>
              <a:t>the </a:t>
            </a:r>
            <a:r>
              <a:rPr lang="en-US" sz="2000" b="1" i="1" dirty="0"/>
              <a:t>kinetic energy</a:t>
            </a:r>
            <a:r>
              <a:rPr lang="en-US" sz="2000" dirty="0"/>
              <a:t>, in </a:t>
            </a:r>
            <a:r>
              <a:rPr lang="en-US" sz="2000" dirty="0" err="1"/>
              <a:t>eV</a:t>
            </a:r>
            <a:r>
              <a:rPr lang="en-US" sz="2000" dirty="0"/>
              <a:t>, of the </a:t>
            </a:r>
            <a:r>
              <a:rPr lang="en-US" sz="2000" dirty="0" smtClean="0"/>
              <a:t>emitted electron.</a:t>
            </a:r>
            <a:endParaRPr lang="en-US" sz="2000" dirty="0"/>
          </a:p>
        </p:txBody>
      </p:sp>
      <p:pic>
        <p:nvPicPr>
          <p:cNvPr id="4" name="Picture 3" descr="Screen Shot 2014-04-06 at 5.58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359" y="1517312"/>
            <a:ext cx="3111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6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513" y="365760"/>
            <a:ext cx="8010400" cy="906780"/>
          </a:xfrm>
        </p:spPr>
        <p:txBody>
          <a:bodyPr>
            <a:noAutofit/>
          </a:bodyPr>
          <a:lstStyle/>
          <a:p>
            <a:r>
              <a:rPr lang="en-US" sz="2000" dirty="0"/>
              <a:t>The diagram </a:t>
            </a:r>
            <a:r>
              <a:rPr lang="en-US" sz="2000" dirty="0" smtClean="0"/>
              <a:t>below to the right </a:t>
            </a:r>
            <a:r>
              <a:rPr lang="en-US" sz="2000" dirty="0"/>
              <a:t>shows the lowest four discrete energy levels of an atom. An electron in the n=4 state makes a transition to the n=2 state, emitting a photon of wavelength 121.9 nm. </a:t>
            </a:r>
          </a:p>
        </p:txBody>
      </p:sp>
      <p:pic>
        <p:nvPicPr>
          <p:cNvPr id="4" name="Picture 3" descr="Screen Shot 2014-04-06 at 5.58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00" y="1383632"/>
            <a:ext cx="3111500" cy="11430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070465"/>
              </p:ext>
            </p:extLst>
          </p:nvPr>
        </p:nvGraphicFramePr>
        <p:xfrm>
          <a:off x="357914" y="1250269"/>
          <a:ext cx="3282110" cy="2231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4" imgW="2260600" imgH="1536700" progId="Equation.DSMT4">
                  <p:embed/>
                </p:oleObj>
              </mc:Choice>
              <mc:Fallback>
                <p:oleObj name="Equation" r:id="rId4" imgW="2260600" imgH="1536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7914" y="1250269"/>
                        <a:ext cx="3282110" cy="2231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498525"/>
              </p:ext>
            </p:extLst>
          </p:nvPr>
        </p:nvGraphicFramePr>
        <p:xfrm>
          <a:off x="266695" y="3321274"/>
          <a:ext cx="39401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6" imgW="2781300" imgH="1054100" progId="Equation.DSMT4">
                  <p:embed/>
                </p:oleObj>
              </mc:Choice>
              <mc:Fallback>
                <p:oleObj name="Equation" r:id="rId6" imgW="2781300" imgH="1054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6695" y="3321274"/>
                        <a:ext cx="3940175" cy="149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663157"/>
              </p:ext>
            </p:extLst>
          </p:nvPr>
        </p:nvGraphicFramePr>
        <p:xfrm>
          <a:off x="323755" y="4921687"/>
          <a:ext cx="3431727" cy="283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8" imgW="2463800" imgH="203200" progId="Equation.DSMT4">
                  <p:embed/>
                </p:oleObj>
              </mc:Choice>
              <mc:Fallback>
                <p:oleObj name="Equation" r:id="rId8" imgW="24638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3755" y="4921687"/>
                        <a:ext cx="3431727" cy="2830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308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eer Blu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BAE80E2-BC63-4DD4-B0C8-1971B89A2F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Frame Blue.potx</Template>
  <TotalTime>0</TotalTime>
  <Words>431</Words>
  <Application>Microsoft Macintosh PowerPoint</Application>
  <PresentationFormat>On-screen Show (16:10)</PresentationFormat>
  <Paragraphs>37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Sheer Blue 16x9</vt:lpstr>
      <vt:lpstr>MathType 6.0 Equation</vt:lpstr>
      <vt:lpstr>AP Phys 2 – Class Starter FR Question</vt:lpstr>
      <vt:lpstr>Q1:</vt:lpstr>
      <vt:lpstr>ANS:</vt:lpstr>
      <vt:lpstr>ANS:</vt:lpstr>
      <vt:lpstr>Quiz! …. Basically what we just did!</vt:lpstr>
      <vt:lpstr>Reading – Atomic Energy Levels </vt:lpstr>
      <vt:lpstr>Atomic Energy Levels</vt:lpstr>
      <vt:lpstr>Q2: The diagram below to the right shows the lowest four discrete energy levels of an atom. An electron in the n=4 state makes a transition to the n=2 state, emitting a photon of wavelength 121.9 nm. </vt:lpstr>
      <vt:lpstr>The diagram below to the right shows the lowest four discrete energy levels of an atom. An electron in the n=4 state makes a transition to the n=2 state, emitting a photon of wavelength 121.9 nm. </vt:lpstr>
      <vt:lpstr>Shape of the 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2017-04-20T14:22:11Z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TC032134699991</vt:lpwstr>
  </property>
</Properties>
</file>