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77" r:id="rId3"/>
    <p:sldId id="290" r:id="rId4"/>
    <p:sldId id="279" r:id="rId5"/>
    <p:sldId id="291" r:id="rId6"/>
    <p:sldId id="293" r:id="rId7"/>
    <p:sldId id="298" r:id="rId8"/>
    <p:sldId id="294" r:id="rId9"/>
    <p:sldId id="299" r:id="rId10"/>
    <p:sldId id="292" r:id="rId11"/>
    <p:sldId id="296" r:id="rId12"/>
    <p:sldId id="297" r:id="rId13"/>
  </p:sldIdLst>
  <p:sldSz cx="9144000" cy="5715000" type="screen16x1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80" y="-32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7500"/>
            <a:ext cx="7543800" cy="2161646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6461760" cy="889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2013-09-25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2013-09-25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1752600" cy="4876271"/>
          </a:xfrm>
        </p:spPr>
        <p:txBody>
          <a:bodyPr vert="eaVert" anchor="b" anchorCtr="0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2013-09-25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2013-09-25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572000"/>
            <a:ext cx="7659687" cy="973667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210719"/>
            <a:ext cx="6135687" cy="136128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2013-09-25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0160"/>
            <a:ext cx="3657600" cy="38252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280160"/>
            <a:ext cx="3657600" cy="38252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2013-09-25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3657600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3657600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279261"/>
            <a:ext cx="3657600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812396"/>
            <a:ext cx="3657600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2013-09-25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2013-09-25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2013-09-25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579620"/>
            <a:ext cx="7772400" cy="49530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080000"/>
            <a:ext cx="7772401" cy="5080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2013-09-25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17500"/>
            <a:ext cx="7772400" cy="4119033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9398"/>
            <a:ext cx="7772400" cy="495522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5080000"/>
            <a:ext cx="7772400" cy="51054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2013-09-25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7620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7620000" cy="400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572000"/>
            <a:ext cx="685800" cy="571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707467"/>
            <a:ext cx="548640" cy="33020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784184" y="3343487"/>
            <a:ext cx="1972734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754552" y="1341120"/>
            <a:ext cx="20319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2013-09-25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Naming </a:t>
            </a:r>
            <a:r>
              <a:rPr lang="en-US" smtClean="0"/>
              <a:t>Covalent Compounds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60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Naming Covalent Compounds</a:t>
            </a:r>
            <a:endParaRPr lang="en-US" sz="4000" dirty="0"/>
          </a:p>
        </p:txBody>
      </p:sp>
      <p:pic>
        <p:nvPicPr>
          <p:cNvPr id="4" name="Content Placeholder 3" descr="Screen Shot 2012-09-28 at 1.19.08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44" b="-124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40348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In-Class/Homework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7.4 CYU 7.4 p. 195 Q’s 1 and 3</a:t>
            </a:r>
          </a:p>
          <a:p>
            <a:r>
              <a:rPr lang="en-US" dirty="0"/>
              <a:t>Covalent Compounds </a:t>
            </a:r>
            <a:r>
              <a:rPr lang="en-US" dirty="0" smtClean="0"/>
              <a:t>Worksheet</a:t>
            </a:r>
          </a:p>
          <a:p>
            <a:r>
              <a:rPr lang="en-US" dirty="0"/>
              <a:t>Review Chapter 7 p. </a:t>
            </a:r>
            <a:r>
              <a:rPr lang="en-US"/>
              <a:t>198 Q’s 1-21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653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948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Naming </a:t>
            </a:r>
            <a:r>
              <a:rPr lang="en-US" sz="4000" smtClean="0"/>
              <a:t>Covalent Compounds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dirty="0" smtClean="0"/>
              <a:t>Rule:</a:t>
            </a:r>
          </a:p>
          <a:p>
            <a:r>
              <a:rPr lang="en-US" sz="2800" dirty="0" smtClean="0"/>
              <a:t>A </a:t>
            </a:r>
            <a:r>
              <a:rPr lang="en-US" sz="2800" dirty="0" smtClean="0">
                <a:solidFill>
                  <a:srgbClr val="660066"/>
                </a:solidFill>
              </a:rPr>
              <a:t>prefix</a:t>
            </a:r>
            <a:r>
              <a:rPr lang="en-US" sz="2800" dirty="0" smtClean="0"/>
              <a:t> indicates the </a:t>
            </a:r>
            <a:r>
              <a:rPr lang="en-US" sz="2800" dirty="0" smtClean="0">
                <a:solidFill>
                  <a:srgbClr val="660066"/>
                </a:solidFill>
              </a:rPr>
              <a:t>numbers</a:t>
            </a:r>
            <a:r>
              <a:rPr lang="en-US" sz="2800" dirty="0" smtClean="0"/>
              <a:t> of atoms of each element in the formula</a:t>
            </a:r>
          </a:p>
          <a:p>
            <a:r>
              <a:rPr lang="en-US" sz="2800" dirty="0" smtClean="0"/>
              <a:t>Do not put a </a:t>
            </a:r>
            <a:r>
              <a:rPr lang="en-US" sz="2800" dirty="0" smtClean="0">
                <a:solidFill>
                  <a:srgbClr val="660066"/>
                </a:solidFill>
              </a:rPr>
              <a:t>prefix</a:t>
            </a:r>
            <a:r>
              <a:rPr lang="en-US" sz="2800" dirty="0" smtClean="0"/>
              <a:t> when there is only </a:t>
            </a:r>
            <a:r>
              <a:rPr lang="en-US" sz="2800" dirty="0" smtClean="0">
                <a:solidFill>
                  <a:srgbClr val="660066"/>
                </a:solidFill>
              </a:rPr>
              <a:t>one</a:t>
            </a:r>
            <a:r>
              <a:rPr lang="en-US" sz="2800" dirty="0" smtClean="0"/>
              <a:t> atom of the </a:t>
            </a:r>
            <a:r>
              <a:rPr lang="en-US" sz="2800" b="1" i="1" dirty="0" smtClean="0">
                <a:solidFill>
                  <a:srgbClr val="FF0000"/>
                </a:solidFill>
              </a:rPr>
              <a:t>first</a:t>
            </a:r>
            <a:r>
              <a:rPr lang="en-US" sz="2800" dirty="0" smtClean="0"/>
              <a:t> element.</a:t>
            </a:r>
            <a:endParaRPr lang="en-US" sz="2800" dirty="0"/>
          </a:p>
          <a:p>
            <a:r>
              <a:rPr lang="en-US" sz="2800" dirty="0" smtClean="0">
                <a:solidFill>
                  <a:srgbClr val="660066"/>
                </a:solidFill>
              </a:rPr>
              <a:t>Charges</a:t>
            </a:r>
            <a:r>
              <a:rPr lang="en-US" sz="2800" dirty="0" smtClean="0"/>
              <a:t> are not important</a:t>
            </a:r>
          </a:p>
        </p:txBody>
      </p:sp>
    </p:spTree>
    <p:extLst>
      <p:ext uri="{BB962C8B-B14F-4D97-AF65-F5344CB8AC3E}">
        <p14:creationId xmlns:p14="http://schemas.microsoft.com/office/powerpoint/2010/main" val="4047539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Naming </a:t>
            </a:r>
            <a:r>
              <a:rPr lang="en-US" sz="4000" smtClean="0"/>
              <a:t>Covalent Compounds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463369"/>
              </p:ext>
            </p:extLst>
          </p:nvPr>
        </p:nvGraphicFramePr>
        <p:xfrm>
          <a:off x="2146300" y="1375833"/>
          <a:ext cx="3860800" cy="33993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0400"/>
                <a:gridCol w="1930400"/>
              </a:tblGrid>
              <a:tr h="309033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Prefix</a:t>
                      </a:r>
                      <a:endParaRPr lang="en-US" sz="1500" b="1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smtClean="0"/>
                        <a:t>Number</a:t>
                      </a:r>
                      <a:endParaRPr lang="en-US" sz="1500" b="1" dirty="0"/>
                    </a:p>
                  </a:txBody>
                  <a:tcPr marT="38100" marB="38100"/>
                </a:tc>
              </a:tr>
              <a:tr h="30903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mono</a:t>
                      </a:r>
                      <a:endParaRPr lang="en-US" sz="15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marT="38100" marB="38100"/>
                </a:tc>
              </a:tr>
              <a:tr h="30903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di</a:t>
                      </a:r>
                      <a:endParaRPr lang="en-US" sz="15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 marT="38100" marB="38100"/>
                </a:tc>
              </a:tr>
              <a:tr h="30903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tri</a:t>
                      </a:r>
                      <a:endParaRPr lang="en-US" sz="15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</a:t>
                      </a:r>
                      <a:endParaRPr lang="en-US" sz="1500" dirty="0"/>
                    </a:p>
                  </a:txBody>
                  <a:tcPr marT="38100" marB="38100"/>
                </a:tc>
              </a:tr>
              <a:tr h="30903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tetra</a:t>
                      </a:r>
                      <a:endParaRPr lang="en-US" sz="15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</a:t>
                      </a:r>
                      <a:endParaRPr lang="en-US" sz="1500" dirty="0"/>
                    </a:p>
                  </a:txBody>
                  <a:tcPr marT="38100" marB="38100"/>
                </a:tc>
              </a:tr>
              <a:tr h="30903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penta</a:t>
                      </a:r>
                      <a:endParaRPr lang="en-US" sz="15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5</a:t>
                      </a:r>
                      <a:endParaRPr lang="en-US" sz="1500" dirty="0"/>
                    </a:p>
                  </a:txBody>
                  <a:tcPr marT="38100" marB="38100"/>
                </a:tc>
              </a:tr>
              <a:tr h="30903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hexa</a:t>
                      </a:r>
                      <a:endParaRPr lang="en-US" sz="15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</a:t>
                      </a:r>
                      <a:endParaRPr lang="en-US" sz="1500" dirty="0"/>
                    </a:p>
                  </a:txBody>
                  <a:tcPr marT="38100" marB="38100"/>
                </a:tc>
              </a:tr>
              <a:tr h="30903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hepta</a:t>
                      </a:r>
                      <a:endParaRPr lang="en-US" sz="15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7</a:t>
                      </a:r>
                      <a:endParaRPr lang="en-US" sz="1500" dirty="0"/>
                    </a:p>
                  </a:txBody>
                  <a:tcPr marT="38100" marB="38100"/>
                </a:tc>
              </a:tr>
              <a:tr h="30903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octa</a:t>
                      </a:r>
                      <a:endParaRPr lang="en-US" sz="15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8</a:t>
                      </a:r>
                      <a:endParaRPr lang="en-US" sz="1500" dirty="0"/>
                    </a:p>
                  </a:txBody>
                  <a:tcPr marT="38100" marB="38100"/>
                </a:tc>
              </a:tr>
              <a:tr h="30903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nona</a:t>
                      </a:r>
                      <a:endParaRPr lang="en-US" sz="15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9</a:t>
                      </a:r>
                      <a:endParaRPr lang="en-US" sz="1500" dirty="0"/>
                    </a:p>
                  </a:txBody>
                  <a:tcPr marT="38100" marB="38100"/>
                </a:tc>
              </a:tr>
              <a:tr h="309033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deca</a:t>
                      </a:r>
                      <a:endParaRPr lang="en-US" sz="15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10</a:t>
                      </a:r>
                      <a:endParaRPr lang="en-US" sz="1500" dirty="0"/>
                    </a:p>
                  </a:txBody>
                  <a:tcPr marT="38100" marB="38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926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Naming Covalent Compounds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Example </a:t>
            </a:r>
            <a:r>
              <a:rPr lang="en-US" sz="2800" dirty="0" smtClean="0"/>
              <a:t>1: CO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2800" dirty="0" smtClean="0"/>
              <a:t>What is the left most element? How many atoms are there? Identify with a </a:t>
            </a:r>
            <a:r>
              <a:rPr lang="en-US" sz="2800" dirty="0"/>
              <a:t>prefix. </a:t>
            </a:r>
            <a:r>
              <a:rPr lang="en-US" sz="2400" i="1" dirty="0"/>
              <a:t>Do not put a prefix when there is only one atom of the first element</a:t>
            </a:r>
            <a:r>
              <a:rPr lang="en-US" sz="2400" i="1" dirty="0" smtClean="0"/>
              <a:t>.</a:t>
            </a:r>
            <a:endParaRPr lang="en-US" sz="2400" i="1" dirty="0"/>
          </a:p>
          <a:p>
            <a:pPr marL="712788" indent="0">
              <a:buNone/>
            </a:pPr>
            <a:r>
              <a:rPr lang="en-US" sz="2800" i="1" dirty="0" smtClean="0"/>
              <a:t>1 C – </a:t>
            </a:r>
            <a:r>
              <a:rPr lang="en-US" sz="2800" i="1" strike="sngStrike" dirty="0" err="1" smtClean="0"/>
              <a:t>mono</a:t>
            </a:r>
            <a:r>
              <a:rPr lang="en-US" sz="2800" i="1" dirty="0" err="1" smtClean="0"/>
              <a:t>carbon</a:t>
            </a:r>
            <a:r>
              <a:rPr lang="en-US" sz="2800" i="1" dirty="0" smtClean="0"/>
              <a:t> </a:t>
            </a:r>
            <a:endParaRPr lang="en-US" sz="2800" i="1" dirty="0"/>
          </a:p>
          <a:p>
            <a:pPr marL="571500" indent="-457200">
              <a:buFont typeface="+mj-lt"/>
              <a:buAutoNum type="arabicPeriod" startAt="2"/>
            </a:pPr>
            <a:r>
              <a:rPr lang="en-US" sz="2800" dirty="0" smtClean="0"/>
              <a:t>What is the second </a:t>
            </a:r>
            <a:r>
              <a:rPr lang="en-US" sz="2800" dirty="0"/>
              <a:t>element? </a:t>
            </a:r>
            <a:r>
              <a:rPr lang="en-US" sz="2800" dirty="0" smtClean="0"/>
              <a:t>Change the ending to “ide”. How </a:t>
            </a:r>
            <a:r>
              <a:rPr lang="en-US" sz="2800" dirty="0"/>
              <a:t>many atoms are there? Identify with a prefix</a:t>
            </a:r>
            <a:r>
              <a:rPr lang="en-US" sz="2800" dirty="0" smtClean="0"/>
              <a:t>.</a:t>
            </a:r>
            <a:endParaRPr lang="en-US" sz="2800" dirty="0"/>
          </a:p>
          <a:p>
            <a:pPr marL="712788" indent="0">
              <a:buNone/>
            </a:pPr>
            <a:r>
              <a:rPr lang="en-US" sz="2800" i="1" dirty="0" smtClean="0"/>
              <a:t>1 O – monoxide</a:t>
            </a:r>
          </a:p>
          <a:p>
            <a:pPr marL="1588" indent="0" algn="ctr">
              <a:buNone/>
            </a:pPr>
            <a:r>
              <a:rPr lang="en-US" sz="2800" b="1" i="1" u="sng" dirty="0" smtClean="0">
                <a:sym typeface="Wingdings"/>
              </a:rPr>
              <a:t>Name:</a:t>
            </a:r>
            <a:r>
              <a:rPr lang="en-US" sz="2800" b="1" i="1" dirty="0" smtClean="0">
                <a:sym typeface="Wingdings"/>
              </a:rPr>
              <a:t> CO </a:t>
            </a:r>
            <a:r>
              <a:rPr lang="en-US" sz="2800" b="1" i="1" dirty="0" smtClean="0">
                <a:sym typeface="Wingdings"/>
              </a:rPr>
              <a:t>= carbon monoxide</a:t>
            </a:r>
            <a:endParaRPr lang="en-US" sz="2800" b="1" i="1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941735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Naming Covalent Compounds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Example 2</a:t>
            </a:r>
            <a:r>
              <a:rPr lang="en-US" sz="2800" dirty="0" smtClean="0"/>
              <a:t>: N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3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2800" dirty="0" smtClean="0"/>
              <a:t>What is the left most element? How many atoms are there? Identify with a </a:t>
            </a:r>
            <a:r>
              <a:rPr lang="en-US" sz="2800" dirty="0"/>
              <a:t>prefix. </a:t>
            </a:r>
            <a:r>
              <a:rPr lang="en-US" sz="2400" i="1" dirty="0"/>
              <a:t>Do not put a prefix when there is only one atom of the first element</a:t>
            </a:r>
            <a:r>
              <a:rPr lang="en-US" sz="2400" i="1" dirty="0" smtClean="0"/>
              <a:t>.</a:t>
            </a:r>
            <a:endParaRPr lang="en-US" sz="2400" i="1" dirty="0"/>
          </a:p>
          <a:p>
            <a:pPr marL="712788" indent="0">
              <a:buNone/>
            </a:pPr>
            <a:r>
              <a:rPr lang="en-US" sz="2800" i="1" dirty="0"/>
              <a:t>2</a:t>
            </a:r>
            <a:r>
              <a:rPr lang="en-US" sz="2800" i="1" dirty="0" smtClean="0"/>
              <a:t> </a:t>
            </a:r>
            <a:r>
              <a:rPr lang="en-US" sz="2800" i="1" dirty="0"/>
              <a:t>N</a:t>
            </a:r>
            <a:r>
              <a:rPr lang="en-US" sz="2800" i="1" dirty="0" smtClean="0"/>
              <a:t> – </a:t>
            </a:r>
            <a:r>
              <a:rPr lang="en-US" sz="2800" i="1" dirty="0" err="1" smtClean="0"/>
              <a:t>dinitrogen</a:t>
            </a:r>
            <a:endParaRPr lang="en-US" sz="2800" i="1" dirty="0" smtClean="0"/>
          </a:p>
          <a:p>
            <a:pPr marL="571500" indent="-457200">
              <a:buFont typeface="+mj-lt"/>
              <a:buAutoNum type="arabicPeriod" startAt="2"/>
            </a:pPr>
            <a:r>
              <a:rPr lang="en-US" sz="2800" dirty="0" smtClean="0"/>
              <a:t>What is the second element? Change the ending to “ide”. How many atoms are there? Identify with a prefix.</a:t>
            </a:r>
          </a:p>
          <a:p>
            <a:pPr marL="712788" indent="0">
              <a:buNone/>
            </a:pPr>
            <a:r>
              <a:rPr lang="en-US" sz="2800" i="1" dirty="0" smtClean="0"/>
              <a:t>3 O – trioxide</a:t>
            </a:r>
          </a:p>
          <a:p>
            <a:pPr marL="1588" indent="0" algn="ctr">
              <a:buNone/>
            </a:pPr>
            <a:r>
              <a:rPr lang="en-US" sz="2800" b="1" i="1" u="sng" dirty="0" smtClean="0">
                <a:sym typeface="Wingdings"/>
              </a:rPr>
              <a:t>Name</a:t>
            </a:r>
            <a:r>
              <a:rPr lang="en-US" sz="2800" b="1" i="1" dirty="0" smtClean="0">
                <a:sym typeface="Wingdings"/>
              </a:rPr>
              <a:t>: N</a:t>
            </a:r>
            <a:r>
              <a:rPr lang="en-US" sz="2800" b="1" i="1" baseline="-25000" dirty="0" smtClean="0">
                <a:sym typeface="Wingdings"/>
              </a:rPr>
              <a:t>2</a:t>
            </a:r>
            <a:r>
              <a:rPr lang="en-US" sz="2800" b="1" i="1" dirty="0" smtClean="0">
                <a:sym typeface="Wingdings"/>
              </a:rPr>
              <a:t>O</a:t>
            </a:r>
            <a:r>
              <a:rPr lang="en-US" sz="2800" b="1" i="1" baseline="-25000" dirty="0" smtClean="0">
                <a:sym typeface="Wingdings"/>
              </a:rPr>
              <a:t>3</a:t>
            </a:r>
            <a:r>
              <a:rPr lang="en-US" sz="2800" b="1" i="1" dirty="0" smtClean="0">
                <a:sym typeface="Wingdings"/>
              </a:rPr>
              <a:t> </a:t>
            </a:r>
            <a:r>
              <a:rPr lang="en-US" sz="2800" b="1" i="1" dirty="0" smtClean="0">
                <a:sym typeface="Wingdings"/>
              </a:rPr>
              <a:t>= </a:t>
            </a:r>
            <a:r>
              <a:rPr lang="en-US" sz="2800" b="1" i="1" dirty="0" err="1" smtClean="0">
                <a:sym typeface="Wingdings"/>
              </a:rPr>
              <a:t>dinitrogen</a:t>
            </a:r>
            <a:r>
              <a:rPr lang="en-US" sz="2800" b="1" i="1" dirty="0" smtClean="0">
                <a:sym typeface="Wingdings"/>
              </a:rPr>
              <a:t> trioxide</a:t>
            </a:r>
            <a:endParaRPr lang="en-US" sz="2800" b="1" i="1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253007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Naming Covalent Compounds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Example 3</a:t>
            </a:r>
            <a:r>
              <a:rPr lang="en-US" sz="2800" dirty="0" smtClean="0"/>
              <a:t>: CS</a:t>
            </a:r>
            <a:r>
              <a:rPr lang="en-US" sz="2800" baseline="-25000" dirty="0" smtClean="0"/>
              <a:t>2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2800" dirty="0" smtClean="0"/>
              <a:t>What is the left most element? How many atoms are there? Identify with a </a:t>
            </a:r>
            <a:r>
              <a:rPr lang="en-US" sz="2800" dirty="0"/>
              <a:t>prefix. </a:t>
            </a:r>
            <a:r>
              <a:rPr lang="en-US" sz="2400" i="1" dirty="0"/>
              <a:t>Do not put a prefix when there is only one atom of the first element</a:t>
            </a:r>
            <a:r>
              <a:rPr lang="en-US" sz="2400" i="1" dirty="0" smtClean="0"/>
              <a:t>.</a:t>
            </a:r>
            <a:endParaRPr lang="en-US" sz="2400" i="1" dirty="0"/>
          </a:p>
          <a:p>
            <a:pPr marL="712788" indent="0">
              <a:buNone/>
            </a:pPr>
            <a:r>
              <a:rPr lang="en-US" sz="2800" i="1" dirty="0" smtClean="0"/>
              <a:t>1 </a:t>
            </a:r>
            <a:r>
              <a:rPr lang="en-US" sz="2800" i="1" dirty="0"/>
              <a:t>C</a:t>
            </a:r>
            <a:r>
              <a:rPr lang="en-US" sz="2800" i="1" dirty="0" smtClean="0"/>
              <a:t> – carbon</a:t>
            </a:r>
          </a:p>
          <a:p>
            <a:pPr marL="571500" indent="-457200">
              <a:buFont typeface="+mj-lt"/>
              <a:buAutoNum type="arabicPeriod" startAt="2"/>
            </a:pPr>
            <a:r>
              <a:rPr lang="en-US" sz="2800" dirty="0" smtClean="0"/>
              <a:t>What is the second element? Change the ending to “ide”. How many atoms are there? Identify with a prefix.</a:t>
            </a:r>
          </a:p>
          <a:p>
            <a:pPr marL="712788" indent="0">
              <a:buNone/>
            </a:pPr>
            <a:r>
              <a:rPr lang="en-US" sz="2800" i="1" dirty="0"/>
              <a:t>2</a:t>
            </a:r>
            <a:r>
              <a:rPr lang="en-US" sz="2800" i="1" dirty="0" smtClean="0"/>
              <a:t> S – disulphide</a:t>
            </a:r>
          </a:p>
          <a:p>
            <a:pPr marL="1588" indent="0" algn="ctr">
              <a:buNone/>
            </a:pPr>
            <a:r>
              <a:rPr lang="en-US" sz="2800" b="1" i="1" u="sng" dirty="0" smtClean="0">
                <a:sym typeface="Wingdings"/>
              </a:rPr>
              <a:t>Name:</a:t>
            </a:r>
            <a:r>
              <a:rPr lang="en-US" sz="2800" b="1" i="1" dirty="0" smtClean="0">
                <a:sym typeface="Wingdings"/>
              </a:rPr>
              <a:t> CS</a:t>
            </a:r>
            <a:r>
              <a:rPr lang="en-US" sz="2800" b="1" i="1" baseline="-25000" dirty="0" smtClean="0">
                <a:sym typeface="Wingdings"/>
              </a:rPr>
              <a:t>2</a:t>
            </a:r>
            <a:r>
              <a:rPr lang="en-US" sz="2800" b="1" i="1" dirty="0" smtClean="0">
                <a:sym typeface="Wingdings"/>
              </a:rPr>
              <a:t> </a:t>
            </a:r>
            <a:r>
              <a:rPr lang="en-US" sz="2800" b="1" i="1" dirty="0" smtClean="0">
                <a:sym typeface="Wingdings"/>
              </a:rPr>
              <a:t>= carbon </a:t>
            </a:r>
            <a:r>
              <a:rPr lang="en-US" sz="2800" b="1" i="1" dirty="0" err="1" smtClean="0">
                <a:sym typeface="Wingdings"/>
              </a:rPr>
              <a:t>disulphide</a:t>
            </a:r>
            <a:endParaRPr lang="en-US" sz="2800" b="1" i="1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906928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Naming Covalent Compounds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en-US" sz="2800" dirty="0" smtClean="0"/>
              <a:t>Common Names vs. Nomenclature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Example 4: </a:t>
            </a:r>
            <a:r>
              <a:rPr lang="en-US" sz="2600" dirty="0" smtClean="0"/>
              <a:t>CH</a:t>
            </a:r>
            <a:r>
              <a:rPr lang="en-US" sz="2600" baseline="-25000" dirty="0" smtClean="0"/>
              <a:t>4</a:t>
            </a:r>
            <a:r>
              <a:rPr lang="en-US" sz="2600" dirty="0" smtClean="0"/>
              <a:t> – </a:t>
            </a:r>
            <a:endParaRPr lang="en-US" sz="2600" dirty="0" smtClean="0"/>
          </a:p>
          <a:p>
            <a:pPr>
              <a:lnSpc>
                <a:spcPct val="150000"/>
              </a:lnSpc>
            </a:pPr>
            <a:r>
              <a:rPr lang="en-US" sz="2600" dirty="0" smtClean="0"/>
              <a:t>Example 5: </a:t>
            </a:r>
            <a:r>
              <a:rPr lang="en-US" sz="2600" dirty="0" smtClean="0"/>
              <a:t>NH</a:t>
            </a:r>
            <a:r>
              <a:rPr lang="en-US" sz="2600" baseline="-25000" dirty="0" smtClean="0"/>
              <a:t>3</a:t>
            </a:r>
            <a:r>
              <a:rPr lang="en-US" sz="2600" dirty="0" smtClean="0"/>
              <a:t> – </a:t>
            </a:r>
            <a:endParaRPr lang="en-US" sz="2600" dirty="0" smtClean="0"/>
          </a:p>
          <a:p>
            <a:pPr>
              <a:lnSpc>
                <a:spcPct val="150000"/>
              </a:lnSpc>
            </a:pPr>
            <a:r>
              <a:rPr lang="en-US" sz="2600" dirty="0" smtClean="0"/>
              <a:t>Example 6: </a:t>
            </a:r>
            <a:r>
              <a:rPr lang="en-US" sz="2600" dirty="0" smtClean="0"/>
              <a:t>H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O – 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767949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Naming Covalent Compounds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en-US" sz="2800" dirty="0" smtClean="0"/>
              <a:t>Common Names vs. Nomenclature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Example 4: </a:t>
            </a:r>
            <a:r>
              <a:rPr lang="en-US" sz="2600" dirty="0" smtClean="0"/>
              <a:t>CH</a:t>
            </a:r>
            <a:r>
              <a:rPr lang="en-US" sz="2600" baseline="-25000" dirty="0" smtClean="0"/>
              <a:t>4</a:t>
            </a:r>
            <a:r>
              <a:rPr lang="en-US" sz="2600" dirty="0" smtClean="0"/>
              <a:t> – </a:t>
            </a:r>
            <a:r>
              <a:rPr lang="en-US" sz="2600" dirty="0" smtClean="0"/>
              <a:t>Carbon </a:t>
            </a:r>
            <a:r>
              <a:rPr lang="en-US" sz="2600" dirty="0" err="1" smtClean="0"/>
              <a:t>Tetrahydride</a:t>
            </a:r>
            <a:endParaRPr lang="en-US" sz="2600" dirty="0" smtClean="0"/>
          </a:p>
          <a:p>
            <a:pPr>
              <a:lnSpc>
                <a:spcPct val="150000"/>
              </a:lnSpc>
            </a:pPr>
            <a:r>
              <a:rPr lang="en-US" sz="2600" dirty="0" smtClean="0"/>
              <a:t>Example 5: </a:t>
            </a:r>
            <a:r>
              <a:rPr lang="en-US" sz="2600" dirty="0" smtClean="0"/>
              <a:t>NH</a:t>
            </a:r>
            <a:r>
              <a:rPr lang="en-US" sz="2600" baseline="-25000" dirty="0" smtClean="0"/>
              <a:t>3</a:t>
            </a:r>
            <a:r>
              <a:rPr lang="en-US" sz="2600" dirty="0" smtClean="0"/>
              <a:t> – </a:t>
            </a:r>
            <a:r>
              <a:rPr lang="en-US" sz="2600" dirty="0" smtClean="0"/>
              <a:t>Nitrogen </a:t>
            </a:r>
            <a:r>
              <a:rPr lang="en-US" sz="2600" dirty="0" err="1" smtClean="0"/>
              <a:t>Trihydride</a:t>
            </a:r>
            <a:endParaRPr lang="en-US" sz="2600" dirty="0" smtClean="0"/>
          </a:p>
          <a:p>
            <a:pPr>
              <a:lnSpc>
                <a:spcPct val="150000"/>
              </a:lnSpc>
            </a:pPr>
            <a:r>
              <a:rPr lang="en-US" sz="2600" dirty="0" smtClean="0"/>
              <a:t>Example 6: </a:t>
            </a:r>
            <a:r>
              <a:rPr lang="en-US" sz="2600" dirty="0" smtClean="0"/>
              <a:t>H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O – </a:t>
            </a:r>
            <a:r>
              <a:rPr lang="en-US" sz="2600" dirty="0" smtClean="0"/>
              <a:t>Dihydrogen Monoxide</a:t>
            </a:r>
          </a:p>
        </p:txBody>
      </p:sp>
    </p:spTree>
    <p:extLst>
      <p:ext uri="{BB962C8B-B14F-4D97-AF65-F5344CB8AC3E}">
        <p14:creationId xmlns:p14="http://schemas.microsoft.com/office/powerpoint/2010/main" val="2645233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Found in Pairs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Some elements are more stable in singular form and bond with each other to increase stability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 algn="ctr">
              <a:buNone/>
            </a:pP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,O</a:t>
            </a:r>
            <a:r>
              <a:rPr lang="en-US" sz="2400" baseline="-25000" dirty="0" smtClean="0"/>
              <a:t>2</a:t>
            </a:r>
            <a:r>
              <a:rPr lang="en-US" sz="2400" dirty="0"/>
              <a:t>F</a:t>
            </a:r>
            <a:r>
              <a:rPr lang="en-US" sz="2400" baseline="-25000" dirty="0" smtClean="0"/>
              <a:t>2</a:t>
            </a:r>
            <a:r>
              <a:rPr lang="en-US" sz="2400" dirty="0"/>
              <a:t>,</a:t>
            </a:r>
            <a:r>
              <a:rPr lang="en-US" sz="2400" dirty="0" smtClean="0"/>
              <a:t>Br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,I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Cl</a:t>
            </a:r>
            <a:r>
              <a:rPr lang="en-US" sz="2400" baseline="-25000" dirty="0" smtClean="0"/>
              <a:t>2</a:t>
            </a:r>
            <a:endParaRPr lang="en-US" sz="2400" dirty="0"/>
          </a:p>
          <a:p>
            <a:pPr marL="114300" indent="0" algn="ctr">
              <a:buNone/>
            </a:pPr>
            <a:r>
              <a:rPr lang="en-US" b="1" dirty="0" err="1" smtClean="0">
                <a:solidFill>
                  <a:srgbClr val="660066"/>
                </a:solidFill>
              </a:rPr>
              <a:t>HOFBrINCl</a:t>
            </a:r>
            <a:endParaRPr lang="en-US" b="1" dirty="0">
              <a:solidFill>
                <a:srgbClr val="660066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8580" b="-28580"/>
          <a:stretch>
            <a:fillRect/>
          </a:stretch>
        </p:blipFill>
        <p:spPr>
          <a:xfrm>
            <a:off x="4201017" y="1181365"/>
            <a:ext cx="3970647" cy="4152635"/>
          </a:xfrm>
        </p:spPr>
      </p:pic>
    </p:spTree>
    <p:extLst>
      <p:ext uri="{BB962C8B-B14F-4D97-AF65-F5344CB8AC3E}">
        <p14:creationId xmlns:p14="http://schemas.microsoft.com/office/powerpoint/2010/main" val="4018637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3252</TotalTime>
  <Words>423</Words>
  <Application>Microsoft Macintosh PowerPoint</Application>
  <PresentationFormat>On-screen Show (16:10)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Naming Covalent Compounds</vt:lpstr>
      <vt:lpstr>Naming Covalent Compounds</vt:lpstr>
      <vt:lpstr>Naming Covalent Compounds</vt:lpstr>
      <vt:lpstr>Naming Covalent Compounds</vt:lpstr>
      <vt:lpstr>Naming Covalent Compounds</vt:lpstr>
      <vt:lpstr>Naming Covalent Compounds</vt:lpstr>
      <vt:lpstr>Naming Covalent Compounds</vt:lpstr>
      <vt:lpstr>Naming Covalent Compounds</vt:lpstr>
      <vt:lpstr>Elements Found in Pairs</vt:lpstr>
      <vt:lpstr>Naming Covalent Compounds</vt:lpstr>
      <vt:lpstr>In-Class/Homework</vt:lpstr>
      <vt:lpstr>Chapter 7 Review</vt:lpstr>
    </vt:vector>
  </TitlesOfParts>
  <Company>Delta Secondary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Molar Mass</dc:title>
  <dc:creator>Sachie Motohashi</dc:creator>
  <cp:lastModifiedBy>User</cp:lastModifiedBy>
  <cp:revision>138</cp:revision>
  <dcterms:created xsi:type="dcterms:W3CDTF">2011-09-20T02:36:33Z</dcterms:created>
  <dcterms:modified xsi:type="dcterms:W3CDTF">2013-09-25T23:20:14Z</dcterms:modified>
</cp:coreProperties>
</file>