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71" r:id="rId3"/>
    <p:sldId id="272" r:id="rId4"/>
    <p:sldId id="273" r:id="rId5"/>
    <p:sldId id="274" r:id="rId6"/>
    <p:sldId id="275" r:id="rId7"/>
    <p:sldId id="276" r:id="rId8"/>
    <p:sldId id="277" r:id="rId9"/>
    <p:sldId id="278" r:id="rId10"/>
    <p:sldId id="279" r:id="rId11"/>
    <p:sldId id="281" r:id="rId12"/>
    <p:sldId id="282" r:id="rId13"/>
    <p:sldId id="283" r:id="rId14"/>
    <p:sldId id="284" r:id="rId15"/>
    <p:sldId id="285" r:id="rId16"/>
    <p:sldId id="286" r:id="rId17"/>
    <p:sldId id="288" r:id="rId18"/>
    <p:sldId id="289" r:id="rId19"/>
    <p:sldId id="287" r:id="rId20"/>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048" y="-96"/>
      </p:cViewPr>
      <p:guideLst>
        <p:guide orient="horz" pos="1800"/>
        <p:guide pos="288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16-01-03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16-01-03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9144002" cy="5715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591122"/>
            <a:ext cx="7203233" cy="2819400"/>
          </a:xfrm>
        </p:spPr>
        <p:txBody>
          <a:bodyPr anchor="b">
            <a:normAutofit/>
          </a:bodyPr>
          <a:lstStyle>
            <a:lvl1pPr algn="l">
              <a:lnSpc>
                <a:spcPct val="76000"/>
              </a:lnSpc>
              <a:defRPr sz="62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384" y="4527137"/>
            <a:ext cx="7203233" cy="381000"/>
          </a:xfrm>
        </p:spPr>
        <p:txBody>
          <a:bodyPr>
            <a:normAutofit/>
          </a:bodyPr>
          <a:lstStyle>
            <a:lvl1pPr marL="0" indent="0" algn="l">
              <a:spcBef>
                <a:spcPts val="0"/>
              </a:spcBef>
              <a:buNone/>
              <a:defRPr sz="1600" b="0">
                <a:solidFill>
                  <a:schemeClr val="accent1"/>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US"/>
          </a:p>
        </p:txBody>
      </p:sp>
      <p:cxnSp>
        <p:nvCxnSpPr>
          <p:cNvPr id="58" name="Straight Connector 57"/>
          <p:cNvCxnSpPr/>
          <p:nvPr userDrawn="1"/>
        </p:nvCxnSpPr>
        <p:spPr>
          <a:xfrm>
            <a:off x="971550" y="4411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t>16-01-03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08214"/>
            <a:ext cx="1265465" cy="441778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408214"/>
            <a:ext cx="5690508" cy="44177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16-01-03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t>16-01-03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5715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117977"/>
            <a:ext cx="7200900" cy="2286000"/>
          </a:xfrm>
        </p:spPr>
        <p:txBody>
          <a:bodyPr anchor="b">
            <a:normAutofit/>
          </a:bodyPr>
          <a:lstStyle>
            <a:lvl1pPr>
              <a:lnSpc>
                <a:spcPct val="85000"/>
              </a:lnSpc>
              <a:defRPr sz="47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4526280"/>
            <a:ext cx="7200900" cy="381000"/>
          </a:xfrm>
        </p:spPr>
        <p:txBody>
          <a:bodyPr>
            <a:normAutofit/>
          </a:bodyPr>
          <a:lstStyle>
            <a:lvl1pPr marL="0" indent="0">
              <a:spcBef>
                <a:spcPts val="0"/>
              </a:spcBef>
              <a:buNone/>
              <a:defRPr sz="1600" b="0">
                <a:solidFill>
                  <a:schemeClr val="tx1"/>
                </a:solidFill>
              </a:defRPr>
            </a:lvl1pPr>
            <a:lvl2pPr marL="356616" indent="0">
              <a:buNone/>
              <a:defRPr sz="1600"/>
            </a:lvl2pPr>
            <a:lvl3pPr marL="713232" indent="0">
              <a:buNone/>
              <a:defRPr sz="14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pPr lvl="0"/>
            <a:r>
              <a:rPr lang="en-US" smtClean="0"/>
              <a:t>Click to edit Master text styles</a:t>
            </a:r>
          </a:p>
        </p:txBody>
      </p:sp>
      <p:cxnSp>
        <p:nvCxnSpPr>
          <p:cNvPr id="58" name="Straight Connector 57"/>
          <p:cNvCxnSpPr/>
          <p:nvPr userDrawn="1"/>
        </p:nvCxnSpPr>
        <p:spPr>
          <a:xfrm>
            <a:off x="971550" y="4411813"/>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651000"/>
            <a:ext cx="3429000" cy="3175001"/>
          </a:xfrm>
        </p:spPr>
        <p:txBody>
          <a:bodyPr>
            <a:normAutofit/>
          </a:bodyPr>
          <a:lstStyle>
            <a:lvl1pPr>
              <a:defRPr sz="1600"/>
            </a:lvl1pPr>
            <a:lvl2pPr>
              <a:defRPr sz="1400"/>
            </a:lvl2pPr>
            <a:lvl3pPr>
              <a:defRPr sz="1200"/>
            </a:lvl3pPr>
            <a:lvl4pPr>
              <a:defRPr sz="11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651000"/>
            <a:ext cx="3429000" cy="3175001"/>
          </a:xfrm>
        </p:spPr>
        <p:txBody>
          <a:bodyPr>
            <a:normAutofit/>
          </a:bodyPr>
          <a:lstStyle>
            <a:lvl1pPr>
              <a:defRPr sz="1600"/>
            </a:lvl1pPr>
            <a:lvl2pPr>
              <a:defRPr sz="1400"/>
            </a:lvl2pPr>
            <a:lvl3pPr>
              <a:defRPr sz="1200"/>
            </a:lvl3pPr>
            <a:lvl4pPr>
              <a:defRPr sz="11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t>16-01-03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71550" y="1515269"/>
            <a:ext cx="3429000" cy="534458"/>
          </a:xfrm>
        </p:spPr>
        <p:txBody>
          <a:bodyPr anchor="ctr">
            <a:normAutofit/>
          </a:bodyPr>
          <a:lstStyle>
            <a:lvl1pPr marL="0" indent="0">
              <a:spcBef>
                <a:spcPts val="0"/>
              </a:spcBef>
              <a:buNone/>
              <a:defRPr sz="1600" b="0">
                <a:solidFill>
                  <a:schemeClr val="accent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086428"/>
            <a:ext cx="3429000" cy="2739573"/>
          </a:xfrm>
        </p:spPr>
        <p:txBody>
          <a:bodyPr>
            <a:normAutofit/>
          </a:bodyPr>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50" y="1515269"/>
            <a:ext cx="3429000" cy="534458"/>
          </a:xfrm>
        </p:spPr>
        <p:txBody>
          <a:bodyPr anchor="ctr">
            <a:normAutofit/>
          </a:bodyPr>
          <a:lstStyle>
            <a:lvl1pPr marL="0" indent="0">
              <a:spcBef>
                <a:spcPts val="0"/>
              </a:spcBef>
              <a:buNone/>
              <a:defRPr sz="1600" b="0">
                <a:solidFill>
                  <a:schemeClr val="accent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43450" y="2086428"/>
            <a:ext cx="3429000" cy="2739573"/>
          </a:xfrm>
        </p:spPr>
        <p:txBody>
          <a:bodyPr>
            <a:normAutofit/>
          </a:bodyPr>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t>16-01-03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t>16-01-03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5715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2" name="Date Placeholder 211"/>
          <p:cNvSpPr>
            <a:spLocks noGrp="1"/>
          </p:cNvSpPr>
          <p:nvPr>
            <p:ph type="dt" sz="half" idx="10"/>
          </p:nvPr>
        </p:nvSpPr>
        <p:spPr/>
        <p:txBody>
          <a:bodyPr/>
          <a:lstStyle/>
          <a:p>
            <a:fld id="{60A4083B-90AA-48CF-BAD5-00AA24D7F288}" type="datetime1">
              <a:rPr lang="en-US" smtClean="0"/>
              <a:t>16-01-03</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5715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5715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5934864" y="476250"/>
            <a:ext cx="2743200" cy="1830917"/>
          </a:xfrm>
        </p:spPr>
        <p:txBody>
          <a:bodyPr anchor="b">
            <a:normAutofit/>
          </a:bodyPr>
          <a:lstStyle>
            <a:lvl1pPr>
              <a:defRPr sz="20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07398" y="476250"/>
            <a:ext cx="4663440" cy="4762500"/>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34864" y="2495844"/>
            <a:ext cx="2743200" cy="1904958"/>
          </a:xfrm>
        </p:spPr>
        <p:txBody>
          <a:bodyPr>
            <a:normAutofit/>
          </a:bodyPr>
          <a:lstStyle>
            <a:lvl1pPr marL="0" indent="0">
              <a:spcBef>
                <a:spcPts val="936"/>
              </a:spcBef>
              <a:buNone/>
              <a:defRPr sz="1200">
                <a:solidFill>
                  <a:schemeClr val="bg1"/>
                </a:solidFill>
              </a:defRPr>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cxnSp>
        <p:nvCxnSpPr>
          <p:cNvPr id="60" name="Straight Connector 59"/>
          <p:cNvCxnSpPr/>
          <p:nvPr userDrawn="1"/>
        </p:nvCxnSpPr>
        <p:spPr>
          <a:xfrm>
            <a:off x="5942317" y="24130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t>16-01-03</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5715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5715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3" name="Picture Placeholder 2"/>
          <p:cNvSpPr>
            <a:spLocks noGrp="1"/>
          </p:cNvSpPr>
          <p:nvPr>
            <p:ph type="pic" idx="1"/>
          </p:nvPr>
        </p:nvSpPr>
        <p:spPr>
          <a:xfrm>
            <a:off x="3309" y="-133"/>
            <a:ext cx="5486400" cy="5715000"/>
          </a:xfrm>
        </p:spPr>
        <p:txBody>
          <a:bodyPr tIns="356616">
            <a:normAutofit/>
          </a:bodyPr>
          <a:lstStyle>
            <a:lvl1pPr marL="0" indent="0" algn="ctr">
              <a:buNone/>
              <a:defRPr sz="16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smtClean="0"/>
              <a:t>Click icon to add picture</a:t>
            </a:r>
            <a:endParaRPr lang="en-US"/>
          </a:p>
        </p:txBody>
      </p:sp>
      <p:cxnSp>
        <p:nvCxnSpPr>
          <p:cNvPr id="59" name="Straight Connector 58"/>
          <p:cNvCxnSpPr/>
          <p:nvPr/>
        </p:nvCxnSpPr>
        <p:spPr>
          <a:xfrm>
            <a:off x="5942317" y="24130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480060"/>
            <a:ext cx="2743200" cy="1828800"/>
          </a:xfrm>
        </p:spPr>
        <p:txBody>
          <a:bodyPr anchor="b">
            <a:normAutofit/>
          </a:bodyPr>
          <a:lstStyle>
            <a:lvl1pPr>
              <a:defRPr sz="20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5932170" y="2499360"/>
            <a:ext cx="2743200" cy="1905000"/>
          </a:xfrm>
        </p:spPr>
        <p:txBody>
          <a:bodyPr/>
          <a:lstStyle>
            <a:lvl1pPr marL="0" indent="0">
              <a:spcBef>
                <a:spcPts val="936"/>
              </a:spcBef>
              <a:buNone/>
              <a:defRPr sz="1200">
                <a:solidFill>
                  <a:schemeClr val="bg1"/>
                </a:solidFill>
              </a:defRPr>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5715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419878"/>
            <a:ext cx="7200900" cy="951988"/>
          </a:xfrm>
          <a:prstGeom prst="rect">
            <a:avLst/>
          </a:prstGeom>
        </p:spPr>
        <p:txBody>
          <a:bodyPr vert="horz" lIns="71323" tIns="35662" rIns="71323" bIns="35662"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1550" y="1651001"/>
            <a:ext cx="7200900" cy="3174999"/>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70531" y="5241399"/>
            <a:ext cx="724460" cy="185363"/>
          </a:xfrm>
          <a:prstGeom prst="rect">
            <a:avLst/>
          </a:prstGeom>
        </p:spPr>
        <p:txBody>
          <a:bodyPr vert="horz" lIns="71323" tIns="35662" rIns="71323" bIns="35662" rtlCol="0" anchor="ctr"/>
          <a:lstStyle>
            <a:lvl1pPr algn="r">
              <a:defRPr sz="600">
                <a:solidFill>
                  <a:schemeClr val="tx1">
                    <a:lumMod val="50000"/>
                    <a:lumOff val="50000"/>
                  </a:schemeClr>
                </a:solidFill>
              </a:defRPr>
            </a:lvl1pPr>
          </a:lstStyle>
          <a:p>
            <a:fld id="{B51B2453-8663-4C69-AF73-9FD7B1DEC5D0}" type="datetime1">
              <a:rPr lang="en-US" smtClean="0"/>
              <a:t>16-01-03</a:t>
            </a:fld>
            <a:endParaRPr lang="en-US"/>
          </a:p>
        </p:txBody>
      </p:sp>
      <p:sp>
        <p:nvSpPr>
          <p:cNvPr id="5" name="Footer Placeholder 4"/>
          <p:cNvSpPr>
            <a:spLocks noGrp="1"/>
          </p:cNvSpPr>
          <p:nvPr>
            <p:ph type="ftr" sz="quarter" idx="3"/>
          </p:nvPr>
        </p:nvSpPr>
        <p:spPr>
          <a:xfrm>
            <a:off x="457201" y="5241399"/>
            <a:ext cx="4596023" cy="185363"/>
          </a:xfrm>
          <a:prstGeom prst="rect">
            <a:avLst/>
          </a:prstGeom>
        </p:spPr>
        <p:txBody>
          <a:bodyPr vert="horz" lIns="71323" tIns="35662" rIns="71323" bIns="35662" rtlCol="0" anchor="ctr"/>
          <a:lstStyle>
            <a:lvl1pPr algn="l">
              <a:defRPr sz="6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98983" y="5241399"/>
            <a:ext cx="689162" cy="185363"/>
          </a:xfrm>
          <a:prstGeom prst="rect">
            <a:avLst/>
          </a:prstGeom>
        </p:spPr>
        <p:txBody>
          <a:bodyPr vert="horz" lIns="71323" tIns="35662" rIns="71323" bIns="35662" rtlCol="0" anchor="ctr"/>
          <a:lstStyle>
            <a:lvl1pPr algn="r">
              <a:defRPr sz="6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457200" y="51435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13232"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178308" indent="-178308" algn="l" defTabSz="713232" rtl="0" eaLnBrk="1" latinLnBrk="0" hangingPunct="1">
        <a:lnSpc>
          <a:spcPct val="90000"/>
        </a:lnSpc>
        <a:spcBef>
          <a:spcPts val="1404"/>
        </a:spcBef>
        <a:buClr>
          <a:schemeClr val="accent1"/>
        </a:buClr>
        <a:buSzPct val="100000"/>
        <a:buFont typeface="Arial" pitchFamily="34" charset="0"/>
        <a:buChar char="▪"/>
        <a:defRPr sz="1600" kern="1200">
          <a:solidFill>
            <a:schemeClr val="tx1"/>
          </a:solidFill>
          <a:latin typeface="+mn-lt"/>
          <a:ea typeface="+mn-ea"/>
          <a:cs typeface="+mn-cs"/>
        </a:defRPr>
      </a:lvl1pPr>
      <a:lvl2pPr marL="356616" indent="-142646" algn="l" defTabSz="713232" rtl="0" eaLnBrk="1" latinLnBrk="0" hangingPunct="1">
        <a:lnSpc>
          <a:spcPct val="90000"/>
        </a:lnSpc>
        <a:spcBef>
          <a:spcPts val="936"/>
        </a:spcBef>
        <a:buClr>
          <a:schemeClr val="accent1"/>
        </a:buClr>
        <a:buSzPct val="100000"/>
        <a:buFont typeface="Arial" pitchFamily="34" charset="0"/>
        <a:buChar char="▪"/>
        <a:defRPr sz="1400" kern="1200">
          <a:solidFill>
            <a:schemeClr val="tx1"/>
          </a:solidFill>
          <a:latin typeface="+mn-lt"/>
          <a:ea typeface="+mn-ea"/>
          <a:cs typeface="+mn-cs"/>
        </a:defRPr>
      </a:lvl2pPr>
      <a:lvl3pPr marL="534924" indent="-139923" algn="l" defTabSz="713232" rtl="0" eaLnBrk="1" latinLnBrk="0" hangingPunct="1">
        <a:lnSpc>
          <a:spcPct val="90000"/>
        </a:lnSpc>
        <a:spcBef>
          <a:spcPts val="624"/>
        </a:spcBef>
        <a:buClr>
          <a:schemeClr val="accent1"/>
        </a:buClr>
        <a:buSzPct val="100000"/>
        <a:buFont typeface="Arial" pitchFamily="34" charset="0"/>
        <a:buChar char="▪"/>
        <a:defRPr sz="1200" kern="1200">
          <a:solidFill>
            <a:schemeClr val="tx1"/>
          </a:solidFill>
          <a:latin typeface="+mn-lt"/>
          <a:ea typeface="+mn-ea"/>
          <a:cs typeface="+mn-cs"/>
        </a:defRPr>
      </a:lvl3pPr>
      <a:lvl4pPr marL="713232" indent="-142646" algn="l" defTabSz="713232" rtl="0" eaLnBrk="1" latinLnBrk="0" hangingPunct="1">
        <a:lnSpc>
          <a:spcPct val="90000"/>
        </a:lnSpc>
        <a:spcBef>
          <a:spcPts val="624"/>
        </a:spcBef>
        <a:buClr>
          <a:schemeClr val="accent1"/>
        </a:buClr>
        <a:buSzPct val="100000"/>
        <a:buFont typeface="Arial" pitchFamily="34" charset="0"/>
        <a:buChar char="▪"/>
        <a:defRPr sz="1100" kern="1200">
          <a:solidFill>
            <a:schemeClr val="tx1"/>
          </a:solidFill>
          <a:latin typeface="+mn-lt"/>
          <a:ea typeface="+mn-ea"/>
          <a:cs typeface="+mn-cs"/>
        </a:defRPr>
      </a:lvl4pPr>
      <a:lvl5pPr marL="891540" indent="-139923" algn="l" defTabSz="713232" rtl="0" eaLnBrk="1" latinLnBrk="0" hangingPunct="1">
        <a:lnSpc>
          <a:spcPct val="90000"/>
        </a:lnSpc>
        <a:spcBef>
          <a:spcPts val="468"/>
        </a:spcBef>
        <a:buClr>
          <a:schemeClr val="accent1"/>
        </a:buClr>
        <a:buSzPct val="100000"/>
        <a:buFont typeface="Arial" pitchFamily="34" charset="0"/>
        <a:buChar char="▪"/>
        <a:defRPr sz="1100" kern="1200">
          <a:solidFill>
            <a:schemeClr val="tx1"/>
          </a:solidFill>
          <a:latin typeface="+mn-lt"/>
          <a:ea typeface="+mn-ea"/>
          <a:cs typeface="+mn-cs"/>
        </a:defRPr>
      </a:lvl5pPr>
      <a:lvl6pPr marL="1069848" indent="-142646" algn="l" defTabSz="713232" rtl="0" eaLnBrk="1" latinLnBrk="0" hangingPunct="1">
        <a:lnSpc>
          <a:spcPct val="90000"/>
        </a:lnSpc>
        <a:spcBef>
          <a:spcPts val="468"/>
        </a:spcBef>
        <a:buClr>
          <a:schemeClr val="accent1"/>
        </a:buClr>
        <a:buSzPct val="100000"/>
        <a:buFont typeface="Arial" pitchFamily="34" charset="0"/>
        <a:buChar char="▪"/>
        <a:defRPr sz="1100" kern="1200">
          <a:solidFill>
            <a:schemeClr val="tx1"/>
          </a:solidFill>
          <a:latin typeface="+mn-lt"/>
          <a:ea typeface="+mn-ea"/>
          <a:cs typeface="+mn-cs"/>
        </a:defRPr>
      </a:lvl6pPr>
      <a:lvl7pPr marL="1248156" indent="-139923" algn="l" defTabSz="713232" rtl="0" eaLnBrk="1" latinLnBrk="0" hangingPunct="1">
        <a:lnSpc>
          <a:spcPct val="90000"/>
        </a:lnSpc>
        <a:spcBef>
          <a:spcPts val="468"/>
        </a:spcBef>
        <a:buClr>
          <a:schemeClr val="accent1"/>
        </a:buClr>
        <a:buSzPct val="100000"/>
        <a:buFont typeface="Arial" pitchFamily="34" charset="0"/>
        <a:buChar char="▪"/>
        <a:defRPr sz="1100" kern="1200">
          <a:solidFill>
            <a:schemeClr val="tx1"/>
          </a:solidFill>
          <a:latin typeface="+mn-lt"/>
          <a:ea typeface="+mn-ea"/>
          <a:cs typeface="+mn-cs"/>
        </a:defRPr>
      </a:lvl7pPr>
      <a:lvl8pPr marL="1426464" indent="-142646" algn="l" defTabSz="713232" rtl="0" eaLnBrk="1" latinLnBrk="0" hangingPunct="1">
        <a:lnSpc>
          <a:spcPct val="90000"/>
        </a:lnSpc>
        <a:spcBef>
          <a:spcPts val="468"/>
        </a:spcBef>
        <a:buClr>
          <a:schemeClr val="accent1"/>
        </a:buClr>
        <a:buSzPct val="100000"/>
        <a:buFont typeface="Arial" pitchFamily="34" charset="0"/>
        <a:buChar char="▪"/>
        <a:defRPr sz="1100" kern="1200">
          <a:solidFill>
            <a:schemeClr val="tx1"/>
          </a:solidFill>
          <a:latin typeface="+mn-lt"/>
          <a:ea typeface="+mn-ea"/>
          <a:cs typeface="+mn-cs"/>
        </a:defRPr>
      </a:lvl8pPr>
      <a:lvl9pPr marL="1604772" indent="-139923" algn="l" defTabSz="713232" rtl="0" eaLnBrk="1" latinLnBrk="0" hangingPunct="1">
        <a:lnSpc>
          <a:spcPct val="90000"/>
        </a:lnSpc>
        <a:spcBef>
          <a:spcPts val="468"/>
        </a:spcBef>
        <a:buClr>
          <a:schemeClr val="accent1"/>
        </a:buClr>
        <a:buSzPct val="100000"/>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0.emf"/><Relationship Id="rId5" Type="http://schemas.openxmlformats.org/officeDocument/2006/relationships/oleObject" Target="../embeddings/oleObject11.bin"/><Relationship Id="rId6"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oleObject" Target="../embeddings/oleObject12.bin"/><Relationship Id="rId5" Type="http://schemas.openxmlformats.org/officeDocument/2006/relationships/image" Target="../media/image12.emf"/><Relationship Id="rId6" Type="http://schemas.openxmlformats.org/officeDocument/2006/relationships/oleObject" Target="../embeddings/oleObject13.bin"/><Relationship Id="rId7"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5" Type="http://schemas.openxmlformats.org/officeDocument/2006/relationships/oleObject" Target="../embeddings/oleObject3.bin"/><Relationship Id="rId6"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emf"/><Relationship Id="rId5" Type="http://schemas.openxmlformats.org/officeDocument/2006/relationships/oleObject" Target="../embeddings/oleObject5.bin"/><Relationship Id="rId6" Type="http://schemas.openxmlformats.org/officeDocument/2006/relationships/image" Target="../media/image5.emf"/><Relationship Id="rId7" Type="http://schemas.openxmlformats.org/officeDocument/2006/relationships/oleObject" Target="../embeddings/oleObject6.bin"/><Relationship Id="rId8"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oleObject" Target="../embeddings/oleObject7.bin"/><Relationship Id="rId5"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12 – Review so Far Day</a:t>
            </a:r>
            <a:endParaRPr lang="en-US" dirty="0"/>
          </a:p>
        </p:txBody>
      </p:sp>
      <p:sp>
        <p:nvSpPr>
          <p:cNvPr id="3" name="Subtitle 2"/>
          <p:cNvSpPr>
            <a:spLocks noGrp="1"/>
          </p:cNvSpPr>
          <p:nvPr>
            <p:ph idx="1"/>
          </p:nvPr>
        </p:nvSpPr>
        <p:spPr>
          <a:xfrm>
            <a:off x="497007" y="1651001"/>
            <a:ext cx="8044141" cy="3174999"/>
          </a:xfrm>
        </p:spPr>
        <p:txBody>
          <a:bodyPr>
            <a:normAutofit/>
          </a:bodyPr>
          <a:lstStyle/>
          <a:p>
            <a:pPr marL="342900" indent="-342900">
              <a:buFont typeface="+mj-lt"/>
              <a:buAutoNum type="arabicPeriod"/>
            </a:pPr>
            <a:r>
              <a:rPr lang="en-US" sz="2200" dirty="0" smtClean="0"/>
              <a:t>Please form a group of 2-</a:t>
            </a:r>
            <a:r>
              <a:rPr lang="en-US" sz="2200" dirty="0"/>
              <a:t>3</a:t>
            </a:r>
            <a:r>
              <a:rPr lang="en-US" sz="2200" dirty="0" smtClean="0"/>
              <a:t>, no more no less</a:t>
            </a:r>
          </a:p>
          <a:p>
            <a:pPr marL="342900" indent="-342900">
              <a:buFont typeface="+mj-lt"/>
              <a:buAutoNum type="arabicPeriod"/>
            </a:pPr>
            <a:r>
              <a:rPr lang="en-US" sz="2200" smtClean="0"/>
              <a:t>Collect whiteboards, </a:t>
            </a:r>
            <a:r>
              <a:rPr lang="en-US" sz="2200" dirty="0" smtClean="0"/>
              <a:t>pens, and erasers</a:t>
            </a:r>
          </a:p>
          <a:p>
            <a:pPr marL="342900" indent="-342900">
              <a:buFont typeface="+mj-lt"/>
              <a:buAutoNum type="arabicPeriod"/>
            </a:pPr>
            <a:r>
              <a:rPr lang="en-US" sz="2200" dirty="0" smtClean="0"/>
              <a:t>Answer the following questions with your group</a:t>
            </a:r>
          </a:p>
          <a:p>
            <a:pPr marL="342900" indent="-342900">
              <a:buFont typeface="+mj-lt"/>
              <a:buAutoNum type="arabicPeriod"/>
            </a:pPr>
            <a:r>
              <a:rPr lang="en-US" sz="2200" b="1" i="1" dirty="0" smtClean="0">
                <a:solidFill>
                  <a:srgbClr val="FF0000"/>
                </a:solidFill>
              </a:rPr>
              <a:t>Make sure to be an active participant in your group!</a:t>
            </a:r>
            <a:endParaRPr lang="en-US" sz="2200" b="1" i="1" dirty="0">
              <a:solidFill>
                <a:srgbClr val="FF0000"/>
              </a:solidFill>
            </a:endParaRPr>
          </a:p>
        </p:txBody>
      </p:sp>
    </p:spTree>
    <p:extLst>
      <p:ext uri="{BB962C8B-B14F-4D97-AF65-F5344CB8AC3E}">
        <p14:creationId xmlns:p14="http://schemas.microsoft.com/office/powerpoint/2010/main" val="69426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Power Basics I</a:t>
            </a:r>
            <a:endParaRPr lang="en-US" dirty="0"/>
          </a:p>
        </p:txBody>
      </p:sp>
      <p:sp>
        <p:nvSpPr>
          <p:cNvPr id="3" name="Content Placeholder 2"/>
          <p:cNvSpPr>
            <a:spLocks noGrp="1"/>
          </p:cNvSpPr>
          <p:nvPr>
            <p:ph idx="1"/>
          </p:nvPr>
        </p:nvSpPr>
        <p:spPr>
          <a:xfrm>
            <a:off x="681083" y="1651001"/>
            <a:ext cx="7804844" cy="3174999"/>
          </a:xfrm>
        </p:spPr>
        <p:txBody>
          <a:bodyPr/>
          <a:lstStyle/>
          <a:p>
            <a:pPr marL="0" lvl="0" indent="0">
              <a:buNone/>
            </a:pPr>
            <a:r>
              <a:rPr lang="en-US" sz="2000" dirty="0"/>
              <a:t>A human fly climbs up the outside of tall building to thrill the teeming hordes of earthlings below who fear he will fall to his doom.  So if the 52 kg human fly takes 18 minutes to climb a 350 m building, how much power did he develop in the climb?</a:t>
            </a:r>
          </a:p>
          <a:p>
            <a:endParaRPr lang="en-US" dirty="0"/>
          </a:p>
        </p:txBody>
      </p:sp>
    </p:spTree>
    <p:extLst>
      <p:ext uri="{BB962C8B-B14F-4D97-AF65-F5344CB8AC3E}">
        <p14:creationId xmlns:p14="http://schemas.microsoft.com/office/powerpoint/2010/main" val="16244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Power Basics I</a:t>
            </a:r>
            <a:endParaRPr lang="en-US" dirty="0"/>
          </a:p>
        </p:txBody>
      </p:sp>
      <p:sp>
        <p:nvSpPr>
          <p:cNvPr id="3" name="Content Placeholder 2"/>
          <p:cNvSpPr>
            <a:spLocks noGrp="1"/>
          </p:cNvSpPr>
          <p:nvPr>
            <p:ph idx="1"/>
          </p:nvPr>
        </p:nvSpPr>
        <p:spPr>
          <a:xfrm>
            <a:off x="681083" y="1651001"/>
            <a:ext cx="7804844" cy="3174999"/>
          </a:xfrm>
        </p:spPr>
        <p:txBody>
          <a:bodyPr/>
          <a:lstStyle/>
          <a:p>
            <a:pPr marL="0" lvl="0" indent="0">
              <a:buNone/>
            </a:pPr>
            <a:r>
              <a:rPr lang="en-US" sz="2000" dirty="0"/>
              <a:t>A human fly climbs up the outside of tall building to thrill the teeming hordes of earthlings below who fear he will fall to his doom.  So if the 52 kg human fly takes 18 minutes to climb a 350 m building, how much power did he develop in the climb?</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79437202"/>
              </p:ext>
            </p:extLst>
          </p:nvPr>
        </p:nvGraphicFramePr>
        <p:xfrm>
          <a:off x="349742" y="3133330"/>
          <a:ext cx="8566445" cy="879134"/>
        </p:xfrm>
        <a:graphic>
          <a:graphicData uri="http://schemas.openxmlformats.org/presentationml/2006/ole">
            <mc:AlternateContent xmlns:mc="http://schemas.openxmlformats.org/markup-compatibility/2006">
              <mc:Choice xmlns:v="urn:schemas-microsoft-com:vml" Requires="v">
                <p:oleObj spid="_x0000_s8206" name="Equation" r:id="rId3" imgW="5321300" imgH="546100" progId="Equation.DSMT4">
                  <p:embed/>
                </p:oleObj>
              </mc:Choice>
              <mc:Fallback>
                <p:oleObj name="Equation" r:id="rId3" imgW="5321300" imgH="546100" progId="Equation.DSMT4">
                  <p:embed/>
                  <p:pic>
                    <p:nvPicPr>
                      <p:cNvPr id="0" name=""/>
                      <p:cNvPicPr/>
                      <p:nvPr/>
                    </p:nvPicPr>
                    <p:blipFill>
                      <a:blip r:embed="rId4"/>
                      <a:stretch>
                        <a:fillRect/>
                      </a:stretch>
                    </p:blipFill>
                    <p:spPr>
                      <a:xfrm>
                        <a:off x="349742" y="3133330"/>
                        <a:ext cx="8566445" cy="879134"/>
                      </a:xfrm>
                      <a:prstGeom prst="rect">
                        <a:avLst/>
                      </a:prstGeom>
                    </p:spPr>
                  </p:pic>
                </p:oleObj>
              </mc:Fallback>
            </mc:AlternateContent>
          </a:graphicData>
        </a:graphic>
      </p:graphicFrame>
    </p:spTree>
    <p:extLst>
      <p:ext uri="{BB962C8B-B14F-4D97-AF65-F5344CB8AC3E}">
        <p14:creationId xmlns:p14="http://schemas.microsoft.com/office/powerpoint/2010/main" val="41842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 Power Basics II</a:t>
            </a:r>
            <a:endParaRPr lang="en-US" dirty="0"/>
          </a:p>
        </p:txBody>
      </p:sp>
      <p:sp>
        <p:nvSpPr>
          <p:cNvPr id="3" name="Content Placeholder 2"/>
          <p:cNvSpPr>
            <a:spLocks noGrp="1"/>
          </p:cNvSpPr>
          <p:nvPr>
            <p:ph idx="1"/>
          </p:nvPr>
        </p:nvSpPr>
        <p:spPr>
          <a:xfrm>
            <a:off x="681083" y="1651001"/>
            <a:ext cx="7804844" cy="3174999"/>
          </a:xfrm>
        </p:spPr>
        <p:txBody>
          <a:bodyPr/>
          <a:lstStyle/>
          <a:p>
            <a:pPr marL="0" lvl="0" indent="0">
              <a:buNone/>
            </a:pPr>
            <a:r>
              <a:rPr lang="en-US" sz="2000" dirty="0"/>
              <a:t>A 47 kg bicycle rider develops 0.26 hp.  She rides the </a:t>
            </a:r>
            <a:r>
              <a:rPr lang="en-US" sz="2000" dirty="0" err="1"/>
              <a:t>Featherlite</a:t>
            </a:r>
            <a:r>
              <a:rPr lang="en-US" sz="2000" dirty="0"/>
              <a:t> 250 which has a mass of 2.3 kg.  Anyway, the rider must climb a 235 m hill.  How much time will this take?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70825858"/>
              </p:ext>
            </p:extLst>
          </p:nvPr>
        </p:nvGraphicFramePr>
        <p:xfrm>
          <a:off x="2290702" y="2571749"/>
          <a:ext cx="3710192" cy="860611"/>
        </p:xfrm>
        <a:graphic>
          <a:graphicData uri="http://schemas.openxmlformats.org/presentationml/2006/ole">
            <mc:AlternateContent xmlns:mc="http://schemas.openxmlformats.org/markup-compatibility/2006">
              <mc:Choice xmlns:v="urn:schemas-microsoft-com:vml" Requires="v">
                <p:oleObj spid="_x0000_s9231" name="Equation" r:id="rId3" imgW="2463800" imgH="571500" progId="Equation.DSMT4">
                  <p:embed/>
                </p:oleObj>
              </mc:Choice>
              <mc:Fallback>
                <p:oleObj name="Equation" r:id="rId3" imgW="2463800" imgH="571500" progId="Equation.DSMT4">
                  <p:embed/>
                  <p:pic>
                    <p:nvPicPr>
                      <p:cNvPr id="0" name=""/>
                      <p:cNvPicPr/>
                      <p:nvPr/>
                    </p:nvPicPr>
                    <p:blipFill>
                      <a:blip r:embed="rId4"/>
                      <a:stretch>
                        <a:fillRect/>
                      </a:stretch>
                    </p:blipFill>
                    <p:spPr>
                      <a:xfrm>
                        <a:off x="2290702" y="2571749"/>
                        <a:ext cx="3710192" cy="860611"/>
                      </a:xfrm>
                      <a:prstGeom prst="rect">
                        <a:avLst/>
                      </a:prstGeom>
                    </p:spPr>
                  </p:pic>
                </p:oleObj>
              </mc:Fallback>
            </mc:AlternateContent>
          </a:graphicData>
        </a:graphic>
      </p:graphicFrame>
    </p:spTree>
    <p:extLst>
      <p:ext uri="{BB962C8B-B14F-4D97-AF65-F5344CB8AC3E}">
        <p14:creationId xmlns:p14="http://schemas.microsoft.com/office/powerpoint/2010/main" val="41842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 Power Basics II</a:t>
            </a:r>
            <a:endParaRPr lang="en-US" dirty="0"/>
          </a:p>
        </p:txBody>
      </p:sp>
      <p:sp>
        <p:nvSpPr>
          <p:cNvPr id="3" name="Content Placeholder 2"/>
          <p:cNvSpPr>
            <a:spLocks noGrp="1"/>
          </p:cNvSpPr>
          <p:nvPr>
            <p:ph idx="1"/>
          </p:nvPr>
        </p:nvSpPr>
        <p:spPr>
          <a:xfrm>
            <a:off x="681083" y="1651001"/>
            <a:ext cx="7804844" cy="3174999"/>
          </a:xfrm>
        </p:spPr>
        <p:txBody>
          <a:bodyPr/>
          <a:lstStyle/>
          <a:p>
            <a:pPr marL="0" lvl="0" indent="0">
              <a:buNone/>
            </a:pPr>
            <a:r>
              <a:rPr lang="en-US" sz="2000" dirty="0"/>
              <a:t>A 47 kg bicycle rider develops 0.26 hp.  She rides the </a:t>
            </a:r>
            <a:r>
              <a:rPr lang="en-US" sz="2000" dirty="0" err="1"/>
              <a:t>Featherlite</a:t>
            </a:r>
            <a:r>
              <a:rPr lang="en-US" sz="2000" dirty="0"/>
              <a:t> 250 which has a mass of 2.3 kg.  Anyway, the rider must climb a 235 m hill.  How much time will this take?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44979545"/>
              </p:ext>
            </p:extLst>
          </p:nvPr>
        </p:nvGraphicFramePr>
        <p:xfrm>
          <a:off x="2290702" y="2571749"/>
          <a:ext cx="3710192" cy="860611"/>
        </p:xfrm>
        <a:graphic>
          <a:graphicData uri="http://schemas.openxmlformats.org/presentationml/2006/ole">
            <mc:AlternateContent xmlns:mc="http://schemas.openxmlformats.org/markup-compatibility/2006">
              <mc:Choice xmlns:v="urn:schemas-microsoft-com:vml" Requires="v">
                <p:oleObj spid="_x0000_s10263" name="Equation" r:id="rId3" imgW="2463800" imgH="571500" progId="Equation.DSMT4">
                  <p:embed/>
                </p:oleObj>
              </mc:Choice>
              <mc:Fallback>
                <p:oleObj name="Equation" r:id="rId3" imgW="2463800" imgH="571500" progId="Equation.DSMT4">
                  <p:embed/>
                  <p:pic>
                    <p:nvPicPr>
                      <p:cNvPr id="0" name=""/>
                      <p:cNvPicPr/>
                      <p:nvPr/>
                    </p:nvPicPr>
                    <p:blipFill>
                      <a:blip r:embed="rId4"/>
                      <a:stretch>
                        <a:fillRect/>
                      </a:stretch>
                    </p:blipFill>
                    <p:spPr>
                      <a:xfrm>
                        <a:off x="2290702" y="2571749"/>
                        <a:ext cx="3710192" cy="86061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72660474"/>
              </p:ext>
            </p:extLst>
          </p:nvPr>
        </p:nvGraphicFramePr>
        <p:xfrm>
          <a:off x="1046904" y="3436086"/>
          <a:ext cx="7152182" cy="1423044"/>
        </p:xfrm>
        <a:graphic>
          <a:graphicData uri="http://schemas.openxmlformats.org/presentationml/2006/ole">
            <mc:AlternateContent xmlns:mc="http://schemas.openxmlformats.org/markup-compatibility/2006">
              <mc:Choice xmlns:v="urn:schemas-microsoft-com:vml" Requires="v">
                <p:oleObj spid="_x0000_s10264" name="Equation" r:id="rId5" imgW="4914900" imgH="977900" progId="Equation.DSMT4">
                  <p:embed/>
                </p:oleObj>
              </mc:Choice>
              <mc:Fallback>
                <p:oleObj name="Equation" r:id="rId5" imgW="4914900" imgH="977900" progId="Equation.DSMT4">
                  <p:embed/>
                  <p:pic>
                    <p:nvPicPr>
                      <p:cNvPr id="0" name=""/>
                      <p:cNvPicPr/>
                      <p:nvPr/>
                    </p:nvPicPr>
                    <p:blipFill>
                      <a:blip r:embed="rId6"/>
                      <a:stretch>
                        <a:fillRect/>
                      </a:stretch>
                    </p:blipFill>
                    <p:spPr>
                      <a:xfrm>
                        <a:off x="1046904" y="3436086"/>
                        <a:ext cx="7152182" cy="1423044"/>
                      </a:xfrm>
                      <a:prstGeom prst="rect">
                        <a:avLst/>
                      </a:prstGeom>
                    </p:spPr>
                  </p:pic>
                </p:oleObj>
              </mc:Fallback>
            </mc:AlternateContent>
          </a:graphicData>
        </a:graphic>
      </p:graphicFrame>
    </p:spTree>
    <p:extLst>
      <p:ext uri="{BB962C8B-B14F-4D97-AF65-F5344CB8AC3E}">
        <p14:creationId xmlns:p14="http://schemas.microsoft.com/office/powerpoint/2010/main" val="27063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Q7. Power… a little more challenging</a:t>
            </a:r>
            <a:endParaRPr lang="en-US" dirty="0"/>
          </a:p>
        </p:txBody>
      </p:sp>
      <p:sp>
        <p:nvSpPr>
          <p:cNvPr id="3" name="Content Placeholder 2"/>
          <p:cNvSpPr>
            <a:spLocks noGrp="1"/>
          </p:cNvSpPr>
          <p:nvPr>
            <p:ph idx="1"/>
          </p:nvPr>
        </p:nvSpPr>
        <p:spPr>
          <a:xfrm>
            <a:off x="529765" y="1577378"/>
            <a:ext cx="8140237" cy="3174999"/>
          </a:xfrm>
        </p:spPr>
        <p:txBody>
          <a:bodyPr/>
          <a:lstStyle/>
          <a:p>
            <a:pPr marL="0" lvl="0" indent="0">
              <a:buNone/>
            </a:pPr>
            <a:r>
              <a:rPr lang="en-US" sz="2000" dirty="0"/>
              <a:t>A 15.5 kg block is pulled across a flat deck at a constant speed of 3.0 m/s with a rope.  The rope is horizontal to the deck.  The coefficient of friction is 0.330.  How much power does it take to do this?</a:t>
            </a:r>
          </a:p>
          <a:p>
            <a:endParaRPr lang="en-US" dirty="0"/>
          </a:p>
        </p:txBody>
      </p:sp>
    </p:spTree>
    <p:extLst>
      <p:ext uri="{BB962C8B-B14F-4D97-AF65-F5344CB8AC3E}">
        <p14:creationId xmlns:p14="http://schemas.microsoft.com/office/powerpoint/2010/main" val="301602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Q7. </a:t>
            </a:r>
            <a:r>
              <a:rPr lang="en-US" dirty="0" smtClean="0"/>
              <a:t>Power… a little more challenging</a:t>
            </a:r>
            <a:endParaRPr lang="en-US" dirty="0"/>
          </a:p>
        </p:txBody>
      </p:sp>
      <p:sp>
        <p:nvSpPr>
          <p:cNvPr id="3" name="Content Placeholder 2"/>
          <p:cNvSpPr>
            <a:spLocks noGrp="1"/>
          </p:cNvSpPr>
          <p:nvPr>
            <p:ph idx="1"/>
          </p:nvPr>
        </p:nvSpPr>
        <p:spPr>
          <a:xfrm>
            <a:off x="529765" y="1577378"/>
            <a:ext cx="8140237" cy="3174999"/>
          </a:xfrm>
        </p:spPr>
        <p:txBody>
          <a:bodyPr/>
          <a:lstStyle/>
          <a:p>
            <a:pPr marL="0" lvl="0" indent="0">
              <a:buNone/>
            </a:pPr>
            <a:r>
              <a:rPr lang="en-US" sz="2000" dirty="0"/>
              <a:t>A 15.5 kg block is pulled across a flat deck at a constant speed of 3.0 m/s with a rope.  The rope is horizontal to the deck.  The coefficient of friction is 0.330.  How much power does it take to do this?</a:t>
            </a:r>
          </a:p>
          <a:p>
            <a:endParaRPr lang="en-US" dirty="0"/>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31" y="2532063"/>
            <a:ext cx="21780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76563133"/>
              </p:ext>
            </p:extLst>
          </p:nvPr>
        </p:nvGraphicFramePr>
        <p:xfrm>
          <a:off x="320952" y="2529232"/>
          <a:ext cx="5385349" cy="747000"/>
        </p:xfrm>
        <a:graphic>
          <a:graphicData uri="http://schemas.openxmlformats.org/presentationml/2006/ole">
            <mc:AlternateContent xmlns:mc="http://schemas.openxmlformats.org/markup-compatibility/2006">
              <mc:Choice xmlns:v="urn:schemas-microsoft-com:vml" Requires="v">
                <p:oleObj spid="_x0000_s12311" name="Equation" r:id="rId4" imgW="3937000" imgH="546100" progId="Equation.DSMT4">
                  <p:embed/>
                </p:oleObj>
              </mc:Choice>
              <mc:Fallback>
                <p:oleObj name="Equation" r:id="rId4" imgW="3937000" imgH="546100" progId="Equation.DSMT4">
                  <p:embed/>
                  <p:pic>
                    <p:nvPicPr>
                      <p:cNvPr id="0" name=""/>
                      <p:cNvPicPr/>
                      <p:nvPr/>
                    </p:nvPicPr>
                    <p:blipFill>
                      <a:blip r:embed="rId5"/>
                      <a:stretch>
                        <a:fillRect/>
                      </a:stretch>
                    </p:blipFill>
                    <p:spPr>
                      <a:xfrm>
                        <a:off x="320952" y="2529232"/>
                        <a:ext cx="5385349" cy="747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1316034"/>
              </p:ext>
            </p:extLst>
          </p:nvPr>
        </p:nvGraphicFramePr>
        <p:xfrm>
          <a:off x="355417" y="3228653"/>
          <a:ext cx="4183027" cy="765405"/>
        </p:xfrm>
        <a:graphic>
          <a:graphicData uri="http://schemas.openxmlformats.org/presentationml/2006/ole">
            <mc:AlternateContent xmlns:mc="http://schemas.openxmlformats.org/markup-compatibility/2006">
              <mc:Choice xmlns:v="urn:schemas-microsoft-com:vml" Requires="v">
                <p:oleObj spid="_x0000_s12312" name="Equation" r:id="rId6" imgW="2984500" imgH="546100" progId="Equation.DSMT4">
                  <p:embed/>
                </p:oleObj>
              </mc:Choice>
              <mc:Fallback>
                <p:oleObj name="Equation" r:id="rId6" imgW="2984500" imgH="546100" progId="Equation.DSMT4">
                  <p:embed/>
                  <p:pic>
                    <p:nvPicPr>
                      <p:cNvPr id="0" name=""/>
                      <p:cNvPicPr/>
                      <p:nvPr/>
                    </p:nvPicPr>
                    <p:blipFill>
                      <a:blip r:embed="rId7"/>
                      <a:stretch>
                        <a:fillRect/>
                      </a:stretch>
                    </p:blipFill>
                    <p:spPr>
                      <a:xfrm>
                        <a:off x="355417" y="3228653"/>
                        <a:ext cx="4183027" cy="765405"/>
                      </a:xfrm>
                      <a:prstGeom prst="rect">
                        <a:avLst/>
                      </a:prstGeom>
                    </p:spPr>
                  </p:pic>
                </p:oleObj>
              </mc:Fallback>
            </mc:AlternateContent>
          </a:graphicData>
        </a:graphic>
      </p:graphicFrame>
    </p:spTree>
    <p:extLst>
      <p:ext uri="{BB962C8B-B14F-4D97-AF65-F5344CB8AC3E}">
        <p14:creationId xmlns:p14="http://schemas.microsoft.com/office/powerpoint/2010/main" val="32226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02635"/>
            <a:ext cx="7200900" cy="951988"/>
          </a:xfrm>
        </p:spPr>
        <p:txBody>
          <a:bodyPr/>
          <a:lstStyle/>
          <a:p>
            <a:r>
              <a:rPr lang="en-US" dirty="0" smtClean="0"/>
              <a:t>Q8: Random!</a:t>
            </a:r>
            <a:endParaRPr lang="en-US" dirty="0"/>
          </a:p>
        </p:txBody>
      </p:sp>
      <p:sp>
        <p:nvSpPr>
          <p:cNvPr id="3" name="Content Placeholder 2"/>
          <p:cNvSpPr>
            <a:spLocks noGrp="1"/>
          </p:cNvSpPr>
          <p:nvPr>
            <p:ph idx="1"/>
          </p:nvPr>
        </p:nvSpPr>
        <p:spPr>
          <a:xfrm>
            <a:off x="618233" y="1353553"/>
            <a:ext cx="7970193" cy="3472447"/>
          </a:xfrm>
        </p:spPr>
        <p:txBody>
          <a:bodyPr>
            <a:normAutofit/>
          </a:bodyPr>
          <a:lstStyle/>
          <a:p>
            <a:pPr marL="0" indent="0">
              <a:buNone/>
            </a:pPr>
            <a:r>
              <a:rPr lang="en-US" sz="2000" dirty="0"/>
              <a:t>A person pushes a </a:t>
            </a:r>
            <a:r>
              <a:rPr lang="en-US" sz="2000" dirty="0" smtClean="0"/>
              <a:t>10.0 </a:t>
            </a:r>
            <a:r>
              <a:rPr lang="en-US" sz="2000" dirty="0"/>
              <a:t>kg cart a distance of </a:t>
            </a:r>
            <a:r>
              <a:rPr lang="en-US" sz="2000" dirty="0" smtClean="0"/>
              <a:t>20.0 </a:t>
            </a:r>
            <a:r>
              <a:rPr lang="en-US" sz="2000" dirty="0"/>
              <a:t>meters by exerting a </a:t>
            </a:r>
            <a:r>
              <a:rPr lang="en-US" sz="2000" dirty="0" smtClean="0"/>
              <a:t>60.0 </a:t>
            </a:r>
            <a:r>
              <a:rPr lang="en-US" sz="2000" dirty="0"/>
              <a:t>Newton horizontal force. The frictional resistance force is </a:t>
            </a:r>
            <a:r>
              <a:rPr lang="en-US" sz="2000" dirty="0" smtClean="0"/>
              <a:t>50.0 </a:t>
            </a:r>
            <a:r>
              <a:rPr lang="en-US" sz="2000" dirty="0"/>
              <a:t>Newtons. How much work is done by </a:t>
            </a:r>
            <a:r>
              <a:rPr lang="en-US" sz="2000" dirty="0" smtClean="0"/>
              <a:t>the person exerting a force on the </a:t>
            </a:r>
            <a:r>
              <a:rPr lang="en-US" sz="2000" dirty="0"/>
              <a:t>cart? How much kinetic energy does the cart have at the end of the </a:t>
            </a:r>
            <a:r>
              <a:rPr lang="en-US" sz="2000" dirty="0" smtClean="0"/>
              <a:t>20.0 </a:t>
            </a:r>
            <a:r>
              <a:rPr lang="en-US" sz="2000" dirty="0"/>
              <a:t>meters if it started from rest:</a:t>
            </a:r>
          </a:p>
        </p:txBody>
      </p:sp>
      <p:graphicFrame>
        <p:nvGraphicFramePr>
          <p:cNvPr id="4" name="Object 3"/>
          <p:cNvGraphicFramePr>
            <a:graphicFrameLocks noChangeAspect="1"/>
          </p:cNvGraphicFramePr>
          <p:nvPr>
            <p:extLst>
              <p:ext uri="{D42A27DB-BD31-4B8C-83A1-F6EECF244321}">
                <p14:modId xmlns:p14="http://schemas.microsoft.com/office/powerpoint/2010/main" val="732537503"/>
              </p:ext>
            </p:extLst>
          </p:nvPr>
        </p:nvGraphicFramePr>
        <p:xfrm>
          <a:off x="680259" y="3057941"/>
          <a:ext cx="7669810" cy="991336"/>
        </p:xfrm>
        <a:graphic>
          <a:graphicData uri="http://schemas.openxmlformats.org/presentationml/2006/ole">
            <mc:AlternateContent xmlns:mc="http://schemas.openxmlformats.org/markup-compatibility/2006">
              <mc:Choice xmlns:v="urn:schemas-microsoft-com:vml" Requires="v">
                <p:oleObj spid="_x0000_s13313" name="Equation" r:id="rId3" imgW="3733800" imgH="482600" progId="Equation.DSMT4">
                  <p:embed/>
                </p:oleObj>
              </mc:Choice>
              <mc:Fallback>
                <p:oleObj name="Equation" r:id="rId3" imgW="3733800" imgH="482600" progId="Equation.DSMT4">
                  <p:embed/>
                  <p:pic>
                    <p:nvPicPr>
                      <p:cNvPr id="0" name=""/>
                      <p:cNvPicPr/>
                      <p:nvPr/>
                    </p:nvPicPr>
                    <p:blipFill>
                      <a:blip r:embed="rId4"/>
                      <a:stretch>
                        <a:fillRect/>
                      </a:stretch>
                    </p:blipFill>
                    <p:spPr>
                      <a:xfrm>
                        <a:off x="680259" y="3057941"/>
                        <a:ext cx="7669810" cy="991336"/>
                      </a:xfrm>
                      <a:prstGeom prst="rect">
                        <a:avLst/>
                      </a:prstGeom>
                    </p:spPr>
                  </p:pic>
                </p:oleObj>
              </mc:Fallback>
            </mc:AlternateContent>
          </a:graphicData>
        </a:graphic>
      </p:graphicFrame>
    </p:spTree>
    <p:extLst>
      <p:ext uri="{BB962C8B-B14F-4D97-AF65-F5344CB8AC3E}">
        <p14:creationId xmlns:p14="http://schemas.microsoft.com/office/powerpoint/2010/main" val="3804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1126"/>
            <a:ext cx="7200900" cy="857250"/>
          </a:xfrm>
        </p:spPr>
        <p:txBody>
          <a:bodyPr/>
          <a:lstStyle/>
          <a:p>
            <a:r>
              <a:rPr lang="en-US" dirty="0" smtClean="0"/>
              <a:t>Q9: Random!</a:t>
            </a:r>
            <a:endParaRPr lang="en-US" dirty="0"/>
          </a:p>
        </p:txBody>
      </p:sp>
      <p:sp>
        <p:nvSpPr>
          <p:cNvPr id="3" name="Content Placeholder 2"/>
          <p:cNvSpPr>
            <a:spLocks noGrp="1"/>
          </p:cNvSpPr>
          <p:nvPr>
            <p:ph idx="1"/>
          </p:nvPr>
        </p:nvSpPr>
        <p:spPr>
          <a:xfrm>
            <a:off x="650875" y="1079501"/>
            <a:ext cx="7826375" cy="3746500"/>
          </a:xfrm>
        </p:spPr>
        <p:txBody>
          <a:bodyPr>
            <a:normAutofit/>
          </a:bodyPr>
          <a:lstStyle/>
          <a:p>
            <a:pPr marL="0" indent="0">
              <a:buNone/>
            </a:pPr>
            <a:r>
              <a:rPr lang="en-US" sz="2000" dirty="0"/>
              <a:t>Assuming an efficiency of 25% for the muscle system in the process of converting food energy into mechanical work, how much energy would be used by a person of mass 75 kg (weight 165lb) in the process of climbing four flights of stairs for a total height of 15 metes? Find the answer in joules and convert to dietary calories (1 dietary calorie = 4186 Joules)</a:t>
            </a:r>
          </a:p>
        </p:txBody>
      </p:sp>
      <p:graphicFrame>
        <p:nvGraphicFramePr>
          <p:cNvPr id="4" name="Object 3"/>
          <p:cNvGraphicFramePr>
            <a:graphicFrameLocks noChangeAspect="1"/>
          </p:cNvGraphicFramePr>
          <p:nvPr>
            <p:extLst>
              <p:ext uri="{D42A27DB-BD31-4B8C-83A1-F6EECF244321}">
                <p14:modId xmlns:p14="http://schemas.microsoft.com/office/powerpoint/2010/main" val="1985710165"/>
              </p:ext>
            </p:extLst>
          </p:nvPr>
        </p:nvGraphicFramePr>
        <p:xfrm>
          <a:off x="1235075" y="2882899"/>
          <a:ext cx="6559550" cy="1958755"/>
        </p:xfrm>
        <a:graphic>
          <a:graphicData uri="http://schemas.openxmlformats.org/presentationml/2006/ole">
            <mc:AlternateContent xmlns:mc="http://schemas.openxmlformats.org/markup-compatibility/2006">
              <mc:Choice xmlns:v="urn:schemas-microsoft-com:vml" Requires="v">
                <p:oleObj spid="_x0000_s14337" name="Equation" r:id="rId3" imgW="3657600" imgH="1092200" progId="Equation.DSMT4">
                  <p:embed/>
                </p:oleObj>
              </mc:Choice>
              <mc:Fallback>
                <p:oleObj name="Equation" r:id="rId3" imgW="3657600" imgH="1092200" progId="Equation.DSMT4">
                  <p:embed/>
                  <p:pic>
                    <p:nvPicPr>
                      <p:cNvPr id="0" name=""/>
                      <p:cNvPicPr/>
                      <p:nvPr/>
                    </p:nvPicPr>
                    <p:blipFill>
                      <a:blip r:embed="rId4"/>
                      <a:stretch>
                        <a:fillRect/>
                      </a:stretch>
                    </p:blipFill>
                    <p:spPr>
                      <a:xfrm>
                        <a:off x="1235075" y="2882899"/>
                        <a:ext cx="6559550" cy="1958755"/>
                      </a:xfrm>
                      <a:prstGeom prst="rect">
                        <a:avLst/>
                      </a:prstGeom>
                    </p:spPr>
                  </p:pic>
                </p:oleObj>
              </mc:Fallback>
            </mc:AlternateContent>
          </a:graphicData>
        </a:graphic>
      </p:graphicFrame>
    </p:spTree>
    <p:extLst>
      <p:ext uri="{BB962C8B-B14F-4D97-AF65-F5344CB8AC3E}">
        <p14:creationId xmlns:p14="http://schemas.microsoft.com/office/powerpoint/2010/main" val="387431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Sojourner rover </a:t>
            </a:r>
          </a:p>
        </p:txBody>
      </p:sp>
      <p:pic>
        <p:nvPicPr>
          <p:cNvPr id="4" name="Content Placeholder 3"/>
          <p:cNvPicPr>
            <a:picLocks noGrp="1" noChangeAspect="1"/>
          </p:cNvPicPr>
          <p:nvPr>
            <p:ph idx="1"/>
          </p:nvPr>
        </p:nvPicPr>
        <p:blipFill>
          <a:blip r:embed="rId2"/>
          <a:srcRect l="-38052" r="-38052"/>
          <a:stretch>
            <a:fillRect/>
          </a:stretch>
        </p:blipFill>
        <p:spPr>
          <a:xfrm>
            <a:off x="771177" y="1614189"/>
            <a:ext cx="7641119" cy="3369099"/>
          </a:xfrm>
        </p:spPr>
      </p:pic>
    </p:spTree>
    <p:extLst>
      <p:ext uri="{BB962C8B-B14F-4D97-AF65-F5344CB8AC3E}">
        <p14:creationId xmlns:p14="http://schemas.microsoft.com/office/powerpoint/2010/main" val="172232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Work</a:t>
            </a:r>
            <a:endParaRPr lang="en-US" dirty="0"/>
          </a:p>
        </p:txBody>
      </p:sp>
      <p:sp>
        <p:nvSpPr>
          <p:cNvPr id="3" name="Content Placeholder 2"/>
          <p:cNvSpPr>
            <a:spLocks noGrp="1"/>
          </p:cNvSpPr>
          <p:nvPr>
            <p:ph idx="1"/>
          </p:nvPr>
        </p:nvSpPr>
        <p:spPr>
          <a:xfrm>
            <a:off x="589045" y="1651001"/>
            <a:ext cx="7915289" cy="3174999"/>
          </a:xfrm>
        </p:spPr>
        <p:txBody>
          <a:bodyPr/>
          <a:lstStyle/>
          <a:p>
            <a:pPr marL="0" lvl="0" indent="0">
              <a:buNone/>
            </a:pPr>
            <a:r>
              <a:rPr lang="en-US" sz="2000" dirty="0"/>
              <a:t>A </a:t>
            </a:r>
            <a:r>
              <a:rPr lang="en-US" sz="2000" dirty="0" smtClean="0"/>
              <a:t>pulling force </a:t>
            </a:r>
            <a:r>
              <a:rPr lang="en-US" sz="2000" dirty="0"/>
              <a:t>is applied to a crate at an angle of </a:t>
            </a:r>
            <a:r>
              <a:rPr lang="en-US" sz="2000" dirty="0" smtClean="0"/>
              <a:t>25</a:t>
            </a:r>
            <a:r>
              <a:rPr lang="en-US" sz="2000" baseline="30000" dirty="0" smtClean="0"/>
              <a:t>o</a:t>
            </a:r>
            <a:r>
              <a:rPr lang="en-US" sz="2000" dirty="0">
                <a:sym typeface="Symbol"/>
              </a:rPr>
              <a:t> </a:t>
            </a:r>
            <a:r>
              <a:rPr lang="en-US" sz="2000" dirty="0" smtClean="0">
                <a:sym typeface="Symbol"/>
              </a:rPr>
              <a:t>above the horizontal</a:t>
            </a:r>
            <a:r>
              <a:rPr lang="en-US" sz="2000" dirty="0" smtClean="0"/>
              <a:t>.  </a:t>
            </a:r>
            <a:r>
              <a:rPr lang="en-US" sz="2000" dirty="0"/>
              <a:t>The crate is dragged across the deck a distance of 2.5 m.  If the amount of work done after it has been moved is 1 210 J, what was the applied force?</a:t>
            </a:r>
          </a:p>
          <a:p>
            <a:endParaRPr lang="en-US" dirty="0"/>
          </a:p>
        </p:txBody>
      </p:sp>
    </p:spTree>
    <p:extLst>
      <p:ext uri="{BB962C8B-B14F-4D97-AF65-F5344CB8AC3E}">
        <p14:creationId xmlns:p14="http://schemas.microsoft.com/office/powerpoint/2010/main" val="9973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Work</a:t>
            </a:r>
            <a:endParaRPr lang="en-US" dirty="0"/>
          </a:p>
        </p:txBody>
      </p:sp>
      <p:sp>
        <p:nvSpPr>
          <p:cNvPr id="3" name="Content Placeholder 2"/>
          <p:cNvSpPr>
            <a:spLocks noGrp="1"/>
          </p:cNvSpPr>
          <p:nvPr>
            <p:ph idx="1"/>
          </p:nvPr>
        </p:nvSpPr>
        <p:spPr>
          <a:xfrm>
            <a:off x="589045" y="1651001"/>
            <a:ext cx="7915289" cy="3174999"/>
          </a:xfrm>
        </p:spPr>
        <p:txBody>
          <a:bodyPr/>
          <a:lstStyle/>
          <a:p>
            <a:pPr marL="0" lvl="0" indent="0">
              <a:buNone/>
            </a:pPr>
            <a:r>
              <a:rPr lang="en-US" sz="2000" dirty="0"/>
              <a:t>A pulling force is applied to a crate at an angle of 25</a:t>
            </a:r>
            <a:r>
              <a:rPr lang="en-US" sz="2000" baseline="30000" dirty="0"/>
              <a:t>o</a:t>
            </a:r>
            <a:r>
              <a:rPr lang="en-US" sz="2000" dirty="0">
                <a:sym typeface="Symbol"/>
              </a:rPr>
              <a:t> above the horizontal</a:t>
            </a:r>
            <a:r>
              <a:rPr lang="en-US" sz="2000" dirty="0"/>
              <a:t>.  The crate is dragged across the deck a distance of 2.5 m.  If the amount of work done after it has been moved is 1 210 J, what was the applied force?</a:t>
            </a:r>
          </a:p>
          <a:p>
            <a:pPr marL="0" indent="0" algn="ctr">
              <a:buNone/>
            </a:pPr>
            <a:r>
              <a:rPr lang="en-US" sz="2000" dirty="0" smtClean="0">
                <a:solidFill>
                  <a:srgbClr val="FF0000"/>
                </a:solidFill>
              </a:rPr>
              <a:t>This </a:t>
            </a:r>
            <a:r>
              <a:rPr lang="en-US" sz="2000" dirty="0">
                <a:solidFill>
                  <a:srgbClr val="FF0000"/>
                </a:solidFill>
              </a:rPr>
              <a:t>is a simple problem, all we have to do is solve it for </a:t>
            </a:r>
            <a:r>
              <a:rPr lang="en-US" sz="2000" b="1" i="1" dirty="0">
                <a:solidFill>
                  <a:srgbClr val="FF0000"/>
                </a:solidFill>
              </a:rPr>
              <a:t>F</a:t>
            </a:r>
            <a:r>
              <a:rPr lang="en-US" sz="2000" dirty="0">
                <a:solidFill>
                  <a:srgbClr val="FF0000"/>
                </a:solidFill>
              </a:rPr>
              <a:t>!</a:t>
            </a:r>
          </a:p>
          <a:p>
            <a:pPr marL="0" indent="0">
              <a:buNone/>
            </a:pPr>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00352484"/>
              </p:ext>
            </p:extLst>
          </p:nvPr>
        </p:nvGraphicFramePr>
        <p:xfrm>
          <a:off x="1254456" y="3448234"/>
          <a:ext cx="6575288" cy="821911"/>
        </p:xfrm>
        <a:graphic>
          <a:graphicData uri="http://schemas.openxmlformats.org/presentationml/2006/ole">
            <mc:AlternateContent xmlns:mc="http://schemas.openxmlformats.org/markup-compatibility/2006">
              <mc:Choice xmlns:v="urn:schemas-microsoft-com:vml" Requires="v">
                <p:oleObj spid="_x0000_s1039" name="Equation" r:id="rId3" imgW="4978400" imgH="622300" progId="Equation.DSMT4">
                  <p:embed/>
                </p:oleObj>
              </mc:Choice>
              <mc:Fallback>
                <p:oleObj name="Equation" r:id="rId3" imgW="4978400" imgH="622300" progId="Equation.DSMT4">
                  <p:embed/>
                  <p:pic>
                    <p:nvPicPr>
                      <p:cNvPr id="0" name=""/>
                      <p:cNvPicPr/>
                      <p:nvPr/>
                    </p:nvPicPr>
                    <p:blipFill>
                      <a:blip r:embed="rId4"/>
                      <a:stretch>
                        <a:fillRect/>
                      </a:stretch>
                    </p:blipFill>
                    <p:spPr>
                      <a:xfrm>
                        <a:off x="1254456" y="3448234"/>
                        <a:ext cx="6575288" cy="821911"/>
                      </a:xfrm>
                      <a:prstGeom prst="rect">
                        <a:avLst/>
                      </a:prstGeom>
                    </p:spPr>
                  </p:pic>
                </p:oleObj>
              </mc:Fallback>
            </mc:AlternateContent>
          </a:graphicData>
        </a:graphic>
      </p:graphicFrame>
    </p:spTree>
    <p:extLst>
      <p:ext uri="{BB962C8B-B14F-4D97-AF65-F5344CB8AC3E}">
        <p14:creationId xmlns:p14="http://schemas.microsoft.com/office/powerpoint/2010/main" val="347899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Work and Kinetic Energy</a:t>
            </a:r>
            <a:endParaRPr lang="en-US" dirty="0"/>
          </a:p>
        </p:txBody>
      </p:sp>
      <p:sp>
        <p:nvSpPr>
          <p:cNvPr id="3" name="Content Placeholder 2"/>
          <p:cNvSpPr>
            <a:spLocks noGrp="1"/>
          </p:cNvSpPr>
          <p:nvPr>
            <p:ph idx="1"/>
          </p:nvPr>
        </p:nvSpPr>
        <p:spPr>
          <a:xfrm>
            <a:off x="515413" y="1651001"/>
            <a:ext cx="8154589" cy="3174999"/>
          </a:xfrm>
        </p:spPr>
        <p:txBody>
          <a:bodyPr/>
          <a:lstStyle/>
          <a:p>
            <a:pPr marL="0" lvl="0" indent="0">
              <a:buNone/>
            </a:pPr>
            <a:r>
              <a:rPr lang="en-US" sz="2000" dirty="0"/>
              <a:t>A net 6 500 N force is applied to a resting 1 500 kg car, moving it forward.  What is its kinetic energy and speed after being displaced 150 m?</a:t>
            </a:r>
          </a:p>
          <a:p>
            <a:endParaRPr lang="en-US" dirty="0"/>
          </a:p>
        </p:txBody>
      </p:sp>
    </p:spTree>
    <p:extLst>
      <p:ext uri="{BB962C8B-B14F-4D97-AF65-F5344CB8AC3E}">
        <p14:creationId xmlns:p14="http://schemas.microsoft.com/office/powerpoint/2010/main" val="27258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99006"/>
            <a:ext cx="7200900" cy="951988"/>
          </a:xfrm>
        </p:spPr>
        <p:txBody>
          <a:bodyPr/>
          <a:lstStyle/>
          <a:p>
            <a:r>
              <a:rPr lang="en-US" dirty="0" smtClean="0"/>
              <a:t>Q2. Work and Kinetic Energy</a:t>
            </a:r>
            <a:endParaRPr lang="en-US" dirty="0"/>
          </a:p>
        </p:txBody>
      </p:sp>
      <p:sp>
        <p:nvSpPr>
          <p:cNvPr id="3" name="Content Placeholder 2"/>
          <p:cNvSpPr>
            <a:spLocks noGrp="1"/>
          </p:cNvSpPr>
          <p:nvPr>
            <p:ph idx="1"/>
          </p:nvPr>
        </p:nvSpPr>
        <p:spPr>
          <a:xfrm>
            <a:off x="515413" y="1306813"/>
            <a:ext cx="8154589" cy="3519188"/>
          </a:xfrm>
        </p:spPr>
        <p:txBody>
          <a:bodyPr/>
          <a:lstStyle/>
          <a:p>
            <a:pPr marL="0" lvl="0" indent="0">
              <a:buNone/>
            </a:pPr>
            <a:r>
              <a:rPr lang="en-US" sz="2000" dirty="0"/>
              <a:t>A net 6 500 N force is applied to a resting 1 500 kg car, moving it forward.  What is its kinetic energy and speed after being displaced 150 m?</a:t>
            </a:r>
          </a:p>
          <a:p>
            <a:pPr marL="0" indent="0">
              <a:buNone/>
            </a:pPr>
            <a:r>
              <a:rPr lang="en-US" sz="2000" dirty="0">
                <a:solidFill>
                  <a:srgbClr val="FF0000"/>
                </a:solidFill>
              </a:rPr>
              <a:t>First we calculate the amount of work the force does, this will give us the amount of kinetic energy the car ends up with. </a:t>
            </a:r>
          </a:p>
        </p:txBody>
      </p:sp>
      <p:graphicFrame>
        <p:nvGraphicFramePr>
          <p:cNvPr id="4" name="Object 3"/>
          <p:cNvGraphicFramePr>
            <a:graphicFrameLocks noChangeAspect="1"/>
          </p:cNvGraphicFramePr>
          <p:nvPr>
            <p:extLst>
              <p:ext uri="{D42A27DB-BD31-4B8C-83A1-F6EECF244321}">
                <p14:modId xmlns:p14="http://schemas.microsoft.com/office/powerpoint/2010/main" val="3613190072"/>
              </p:ext>
            </p:extLst>
          </p:nvPr>
        </p:nvGraphicFramePr>
        <p:xfrm>
          <a:off x="2083167" y="3349302"/>
          <a:ext cx="4741350" cy="460698"/>
        </p:xfrm>
        <a:graphic>
          <a:graphicData uri="http://schemas.openxmlformats.org/presentationml/2006/ole">
            <mc:AlternateContent xmlns:mc="http://schemas.openxmlformats.org/markup-compatibility/2006">
              <mc:Choice xmlns:v="urn:schemas-microsoft-com:vml" Requires="v">
                <p:oleObj spid="_x0000_s2071" name="Equation" r:id="rId3" imgW="3136900" imgH="304800" progId="Equation.DSMT4">
                  <p:embed/>
                </p:oleObj>
              </mc:Choice>
              <mc:Fallback>
                <p:oleObj name="Equation" r:id="rId3" imgW="3136900" imgH="304800" progId="Equation.DSMT4">
                  <p:embed/>
                  <p:pic>
                    <p:nvPicPr>
                      <p:cNvPr id="0" name=""/>
                      <p:cNvPicPr/>
                      <p:nvPr/>
                    </p:nvPicPr>
                    <p:blipFill>
                      <a:blip r:embed="rId4"/>
                      <a:stretch>
                        <a:fillRect/>
                      </a:stretch>
                    </p:blipFill>
                    <p:spPr>
                      <a:xfrm>
                        <a:off x="2083167" y="3349302"/>
                        <a:ext cx="4741350" cy="46069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28423724"/>
              </p:ext>
            </p:extLst>
          </p:nvPr>
        </p:nvGraphicFramePr>
        <p:xfrm>
          <a:off x="948582" y="3799784"/>
          <a:ext cx="6962018" cy="1132970"/>
        </p:xfrm>
        <a:graphic>
          <a:graphicData uri="http://schemas.openxmlformats.org/presentationml/2006/ole">
            <mc:AlternateContent xmlns:mc="http://schemas.openxmlformats.org/markup-compatibility/2006">
              <mc:Choice xmlns:v="urn:schemas-microsoft-com:vml" Requires="v">
                <p:oleObj spid="_x0000_s2072" name="Equation" r:id="rId5" imgW="5384800" imgH="876300" progId="Equation.DSMT4">
                  <p:embed/>
                </p:oleObj>
              </mc:Choice>
              <mc:Fallback>
                <p:oleObj name="Equation" r:id="rId5" imgW="5384800" imgH="876300" progId="Equation.DSMT4">
                  <p:embed/>
                  <p:pic>
                    <p:nvPicPr>
                      <p:cNvPr id="0" name=""/>
                      <p:cNvPicPr/>
                      <p:nvPr/>
                    </p:nvPicPr>
                    <p:blipFill>
                      <a:blip r:embed="rId6"/>
                      <a:stretch>
                        <a:fillRect/>
                      </a:stretch>
                    </p:blipFill>
                    <p:spPr>
                      <a:xfrm>
                        <a:off x="948582" y="3799784"/>
                        <a:ext cx="6962018" cy="1132970"/>
                      </a:xfrm>
                      <a:prstGeom prst="rect">
                        <a:avLst/>
                      </a:prstGeom>
                    </p:spPr>
                  </p:pic>
                </p:oleObj>
              </mc:Fallback>
            </mc:AlternateContent>
          </a:graphicData>
        </a:graphic>
      </p:graphicFrame>
    </p:spTree>
    <p:extLst>
      <p:ext uri="{BB962C8B-B14F-4D97-AF65-F5344CB8AC3E}">
        <p14:creationId xmlns:p14="http://schemas.microsoft.com/office/powerpoint/2010/main" val="37168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Conservation of Energy I</a:t>
            </a:r>
            <a:endParaRPr lang="en-US" dirty="0"/>
          </a:p>
        </p:txBody>
      </p:sp>
      <p:sp>
        <p:nvSpPr>
          <p:cNvPr id="3" name="Content Placeholder 2"/>
          <p:cNvSpPr>
            <a:spLocks noGrp="1"/>
          </p:cNvSpPr>
          <p:nvPr>
            <p:ph idx="1"/>
          </p:nvPr>
        </p:nvSpPr>
        <p:spPr>
          <a:xfrm>
            <a:off x="533821" y="1651001"/>
            <a:ext cx="8117773" cy="3174999"/>
          </a:xfrm>
        </p:spPr>
        <p:txBody>
          <a:bodyPr/>
          <a:lstStyle/>
          <a:p>
            <a:pPr marL="0" lvl="0" indent="0">
              <a:buNone/>
            </a:pPr>
            <a:r>
              <a:rPr lang="en-US" sz="2000" dirty="0"/>
              <a:t>The first hill on a roller coaster is 94 m tall, the second hill is 68 m tall.  If it starts from rest on the first hill, what theoretical speed will the roller coaster have on the second hill?</a:t>
            </a:r>
          </a:p>
          <a:p>
            <a:endParaRPr lang="en-US" dirty="0"/>
          </a:p>
        </p:txBody>
      </p:sp>
    </p:spTree>
    <p:extLst>
      <p:ext uri="{BB962C8B-B14F-4D97-AF65-F5344CB8AC3E}">
        <p14:creationId xmlns:p14="http://schemas.microsoft.com/office/powerpoint/2010/main" val="5702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91036"/>
            <a:ext cx="7200900" cy="951988"/>
          </a:xfrm>
        </p:spPr>
        <p:txBody>
          <a:bodyPr/>
          <a:lstStyle/>
          <a:p>
            <a:r>
              <a:rPr lang="en-US" dirty="0" smtClean="0"/>
              <a:t>Q3. Conservation of Energy I</a:t>
            </a:r>
            <a:endParaRPr lang="en-US" dirty="0"/>
          </a:p>
        </p:txBody>
      </p:sp>
      <p:sp>
        <p:nvSpPr>
          <p:cNvPr id="3" name="Content Placeholder 2"/>
          <p:cNvSpPr>
            <a:spLocks noGrp="1"/>
          </p:cNvSpPr>
          <p:nvPr>
            <p:ph idx="1"/>
          </p:nvPr>
        </p:nvSpPr>
        <p:spPr>
          <a:xfrm>
            <a:off x="533821" y="1398841"/>
            <a:ext cx="8117773" cy="3427159"/>
          </a:xfrm>
        </p:spPr>
        <p:txBody>
          <a:bodyPr/>
          <a:lstStyle/>
          <a:p>
            <a:pPr marL="0" lvl="0" indent="0">
              <a:buNone/>
            </a:pPr>
            <a:r>
              <a:rPr lang="en-US" sz="2000" dirty="0"/>
              <a:t>The first hill on a roller coaster is 94 m tall, the second hill is 68 m tall.  If it starts from rest on the first hill, what theoretical speed will the roller coaster have on the second hill</a:t>
            </a:r>
            <a:r>
              <a:rPr lang="en-US" sz="2000" dirty="0" smtClean="0"/>
              <a:t>?</a:t>
            </a:r>
          </a:p>
          <a:p>
            <a:pPr marL="0" lvl="0" indent="0">
              <a:buNone/>
            </a:pPr>
            <a:endParaRPr lang="en-US" sz="20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76007809"/>
              </p:ext>
            </p:extLst>
          </p:nvPr>
        </p:nvGraphicFramePr>
        <p:xfrm>
          <a:off x="2406704" y="2374348"/>
          <a:ext cx="3667820" cy="832573"/>
        </p:xfrm>
        <a:graphic>
          <a:graphicData uri="http://schemas.openxmlformats.org/presentationml/2006/ole">
            <mc:AlternateContent xmlns:mc="http://schemas.openxmlformats.org/markup-compatibility/2006">
              <mc:Choice xmlns:v="urn:schemas-microsoft-com:vml" Requires="v">
                <p:oleObj spid="_x0000_s4128" name="Equation" r:id="rId3" imgW="2070100" imgH="469900" progId="Equation.DSMT4">
                  <p:embed/>
                </p:oleObj>
              </mc:Choice>
              <mc:Fallback>
                <p:oleObj name="Equation" r:id="rId3" imgW="2070100" imgH="469900" progId="Equation.DSMT4">
                  <p:embed/>
                  <p:pic>
                    <p:nvPicPr>
                      <p:cNvPr id="0" name=""/>
                      <p:cNvPicPr/>
                      <p:nvPr/>
                    </p:nvPicPr>
                    <p:blipFill>
                      <a:blip r:embed="rId4"/>
                      <a:stretch>
                        <a:fillRect/>
                      </a:stretch>
                    </p:blipFill>
                    <p:spPr>
                      <a:xfrm>
                        <a:off x="2406704" y="2374348"/>
                        <a:ext cx="3667820" cy="83257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64372930"/>
              </p:ext>
            </p:extLst>
          </p:nvPr>
        </p:nvGraphicFramePr>
        <p:xfrm>
          <a:off x="1340220" y="3128986"/>
          <a:ext cx="6096478" cy="744454"/>
        </p:xfrm>
        <a:graphic>
          <a:graphicData uri="http://schemas.openxmlformats.org/presentationml/2006/ole">
            <mc:AlternateContent xmlns:mc="http://schemas.openxmlformats.org/markup-compatibility/2006">
              <mc:Choice xmlns:v="urn:schemas-microsoft-com:vml" Requires="v">
                <p:oleObj spid="_x0000_s4129" name="Equation" r:id="rId5" imgW="3848100" imgH="469900" progId="Equation.DSMT4">
                  <p:embed/>
                </p:oleObj>
              </mc:Choice>
              <mc:Fallback>
                <p:oleObj name="Equation" r:id="rId5" imgW="3848100" imgH="469900" progId="Equation.DSMT4">
                  <p:embed/>
                  <p:pic>
                    <p:nvPicPr>
                      <p:cNvPr id="0" name=""/>
                      <p:cNvPicPr/>
                      <p:nvPr/>
                    </p:nvPicPr>
                    <p:blipFill>
                      <a:blip r:embed="rId6"/>
                      <a:stretch>
                        <a:fillRect/>
                      </a:stretch>
                    </p:blipFill>
                    <p:spPr>
                      <a:xfrm>
                        <a:off x="1340220" y="3128986"/>
                        <a:ext cx="6096478" cy="74445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8088079"/>
              </p:ext>
            </p:extLst>
          </p:nvPr>
        </p:nvGraphicFramePr>
        <p:xfrm>
          <a:off x="1948423" y="4019458"/>
          <a:ext cx="4355839" cy="747644"/>
        </p:xfrm>
        <a:graphic>
          <a:graphicData uri="http://schemas.openxmlformats.org/presentationml/2006/ole">
            <mc:AlternateContent xmlns:mc="http://schemas.openxmlformats.org/markup-compatibility/2006">
              <mc:Choice xmlns:v="urn:schemas-microsoft-com:vml" Requires="v">
                <p:oleObj spid="_x0000_s4130" name="Equation" r:id="rId7" imgW="3403600" imgH="584200" progId="Equation.DSMT4">
                  <p:embed/>
                </p:oleObj>
              </mc:Choice>
              <mc:Fallback>
                <p:oleObj name="Equation" r:id="rId7" imgW="3403600" imgH="584200" progId="Equation.DSMT4">
                  <p:embed/>
                  <p:pic>
                    <p:nvPicPr>
                      <p:cNvPr id="0" name=""/>
                      <p:cNvPicPr/>
                      <p:nvPr/>
                    </p:nvPicPr>
                    <p:blipFill>
                      <a:blip r:embed="rId8"/>
                      <a:stretch>
                        <a:fillRect/>
                      </a:stretch>
                    </p:blipFill>
                    <p:spPr>
                      <a:xfrm>
                        <a:off x="1948423" y="4019458"/>
                        <a:ext cx="4355839" cy="747644"/>
                      </a:xfrm>
                      <a:prstGeom prst="rect">
                        <a:avLst/>
                      </a:prstGeom>
                    </p:spPr>
                  </p:pic>
                </p:oleObj>
              </mc:Fallback>
            </mc:AlternateContent>
          </a:graphicData>
        </a:graphic>
      </p:graphicFrame>
    </p:spTree>
    <p:extLst>
      <p:ext uri="{BB962C8B-B14F-4D97-AF65-F5344CB8AC3E}">
        <p14:creationId xmlns:p14="http://schemas.microsoft.com/office/powerpoint/2010/main" val="30908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Conservation of Energy II</a:t>
            </a:r>
            <a:endParaRPr lang="en-US" dirty="0"/>
          </a:p>
        </p:txBody>
      </p:sp>
      <p:sp>
        <p:nvSpPr>
          <p:cNvPr id="3" name="Content Placeholder 2"/>
          <p:cNvSpPr>
            <a:spLocks noGrp="1"/>
          </p:cNvSpPr>
          <p:nvPr>
            <p:ph sz="half" idx="1"/>
          </p:nvPr>
        </p:nvSpPr>
        <p:spPr/>
        <p:txBody>
          <a:bodyPr/>
          <a:lstStyle/>
          <a:p>
            <a:pPr marL="0" lvl="0" indent="0">
              <a:buNone/>
            </a:pPr>
            <a:r>
              <a:rPr lang="en-US" sz="2000" dirty="0"/>
              <a:t>A sled and rider together have a mass of 87 kg.  They are atop a hill elevated at  </a:t>
            </a:r>
            <a:r>
              <a:rPr lang="en-US" sz="2000" dirty="0" smtClean="0"/>
              <a:t>42.5</a:t>
            </a:r>
            <a:r>
              <a:rPr lang="en-US" sz="2000" baseline="30000" dirty="0" smtClean="0"/>
              <a:t>o</a:t>
            </a:r>
            <a:r>
              <a:rPr lang="en-US" sz="2000" dirty="0" smtClean="0"/>
              <a:t>.  </a:t>
            </a:r>
            <a:r>
              <a:rPr lang="en-US" sz="2000" dirty="0"/>
              <a:t>They slide down the slope a distance of 35 m and reach the bottom.  Find the speed at the bottom of hill.  Assume no friction.</a:t>
            </a:r>
          </a:p>
          <a:p>
            <a:endParaRPr lang="en-US" dirty="0"/>
          </a:p>
        </p:txBody>
      </p:sp>
      <p:pic>
        <p:nvPicPr>
          <p:cNvPr id="5121" name="Picture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000" r="-400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78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Conservation of Energy II</a:t>
            </a:r>
            <a:endParaRPr lang="en-US" dirty="0"/>
          </a:p>
        </p:txBody>
      </p:sp>
      <p:sp>
        <p:nvSpPr>
          <p:cNvPr id="3" name="Content Placeholder 2"/>
          <p:cNvSpPr>
            <a:spLocks noGrp="1"/>
          </p:cNvSpPr>
          <p:nvPr>
            <p:ph sz="half" idx="1"/>
          </p:nvPr>
        </p:nvSpPr>
        <p:spPr/>
        <p:txBody>
          <a:bodyPr/>
          <a:lstStyle/>
          <a:p>
            <a:pPr marL="0" lvl="0" indent="0">
              <a:buNone/>
            </a:pPr>
            <a:r>
              <a:rPr lang="en-US" sz="2000" dirty="0"/>
              <a:t>A sled and rider together have a mass of 87 kg.  They are atop a hill elevated at  </a:t>
            </a:r>
            <a:r>
              <a:rPr lang="en-US" sz="2000" dirty="0" smtClean="0"/>
              <a:t>42.5</a:t>
            </a:r>
            <a:r>
              <a:rPr lang="en-US" sz="2000" baseline="30000" dirty="0" smtClean="0"/>
              <a:t>o</a:t>
            </a:r>
            <a:r>
              <a:rPr lang="en-US" sz="2000" dirty="0" smtClean="0"/>
              <a:t>.  </a:t>
            </a:r>
            <a:r>
              <a:rPr lang="en-US" sz="2000" dirty="0"/>
              <a:t>They slide down the slope a distance of 35 m and reach the bottom.  Find the speed at the bottom of hill.  Assume no friction.</a:t>
            </a:r>
          </a:p>
          <a:p>
            <a:endParaRPr lang="en-US" dirty="0"/>
          </a:p>
        </p:txBody>
      </p:sp>
      <p:pic>
        <p:nvPicPr>
          <p:cNvPr id="5121"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000" r="-400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965681517"/>
              </p:ext>
            </p:extLst>
          </p:nvPr>
        </p:nvGraphicFramePr>
        <p:xfrm>
          <a:off x="1581150" y="4013200"/>
          <a:ext cx="1955800" cy="869950"/>
        </p:xfrm>
        <a:graphic>
          <a:graphicData uri="http://schemas.openxmlformats.org/presentationml/2006/ole">
            <mc:AlternateContent xmlns:mc="http://schemas.openxmlformats.org/markup-compatibility/2006">
              <mc:Choice xmlns:v="urn:schemas-microsoft-com:vml" Requires="v">
                <p:oleObj spid="_x0000_s6160" name="Equation" r:id="rId4" imgW="1257300" imgH="558800" progId="Equation.3">
                  <p:embed/>
                </p:oleObj>
              </mc:Choice>
              <mc:Fallback>
                <p:oleObj name="Equation" r:id="rId4" imgW="1257300" imgH="558800" progId="Equation.3">
                  <p:embed/>
                  <p:pic>
                    <p:nvPicPr>
                      <p:cNvPr id="0" name=""/>
                      <p:cNvPicPr/>
                      <p:nvPr/>
                    </p:nvPicPr>
                    <p:blipFill>
                      <a:blip r:embed="rId5"/>
                      <a:stretch>
                        <a:fillRect/>
                      </a:stretch>
                    </p:blipFill>
                    <p:spPr>
                      <a:xfrm>
                        <a:off x="1581150" y="4013200"/>
                        <a:ext cx="1955800" cy="869950"/>
                      </a:xfrm>
                      <a:prstGeom prst="rect">
                        <a:avLst/>
                      </a:prstGeom>
                    </p:spPr>
                  </p:pic>
                </p:oleObj>
              </mc:Fallback>
            </mc:AlternateContent>
          </a:graphicData>
        </a:graphic>
      </p:graphicFrame>
    </p:spTree>
    <p:extLst>
      <p:ext uri="{BB962C8B-B14F-4D97-AF65-F5344CB8AC3E}">
        <p14:creationId xmlns:p14="http://schemas.microsoft.com/office/powerpoint/2010/main" val="13838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Plain White.potx</Template>
  <TotalTime>0</TotalTime>
  <Words>952</Words>
  <Application>Microsoft Macintosh PowerPoint</Application>
  <PresentationFormat>On-screen Show (16:10)</PresentationFormat>
  <Paragraphs>40</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Diamond Grid 16x9</vt:lpstr>
      <vt:lpstr>Equation</vt:lpstr>
      <vt:lpstr>MathType 6.0 Equation</vt:lpstr>
      <vt:lpstr>Physics 12 – Review so Far Day</vt:lpstr>
      <vt:lpstr>Q1: Work</vt:lpstr>
      <vt:lpstr>Q1: Work</vt:lpstr>
      <vt:lpstr>Q2. Work and Kinetic Energy</vt:lpstr>
      <vt:lpstr>Q2. Work and Kinetic Energy</vt:lpstr>
      <vt:lpstr>Q3. Conservation of Energy I</vt:lpstr>
      <vt:lpstr>Q3. Conservation of Energy I</vt:lpstr>
      <vt:lpstr>Q4. Conservation of Energy II</vt:lpstr>
      <vt:lpstr>Q4. Conservation of Energy II</vt:lpstr>
      <vt:lpstr>Q5. Power Basics I</vt:lpstr>
      <vt:lpstr>Q5. Power Basics I</vt:lpstr>
      <vt:lpstr>Q6. Power Basics II</vt:lpstr>
      <vt:lpstr>Q6. Power Basics II</vt:lpstr>
      <vt:lpstr>Q7. Power… a little more challenging</vt:lpstr>
      <vt:lpstr>Q7. Power… a little more challenging</vt:lpstr>
      <vt:lpstr>Q8: Random!</vt:lpstr>
      <vt:lpstr>Q9: Random!</vt:lpstr>
      <vt:lpstr>The Sojourner rover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2016-01-04T02:57:06Z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