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58" r:id="rId4"/>
    <p:sldId id="264" r:id="rId5"/>
    <p:sldId id="263" r:id="rId6"/>
    <p:sldId id="256" r:id="rId7"/>
    <p:sldId id="262" r:id="rId8"/>
    <p:sldId id="257" r:id="rId9"/>
    <p:sldId id="259" r:id="rId10"/>
    <p:sldId id="260" r:id="rId11"/>
    <p:sldId id="261" r:id="rId1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976" y="-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/>
              <a:t>Food Pyramid Guidelines</a:t>
            </a:r>
            <a:r>
              <a:rPr lang="en-US" sz="1600" baseline="0"/>
              <a:t> vs. Addison's Food Servings</a:t>
            </a:r>
            <a:endParaRPr lang="en-US" sz="16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FPyramid Guide</c:v>
          </c:tx>
          <c:invertIfNegative val="0"/>
          <c:cat>
            <c:strRef>
              <c:f>Sheet1!$A$1:$A$6</c:f>
              <c:strCache>
                <c:ptCount val="6"/>
                <c:pt idx="0">
                  <c:v>Grains</c:v>
                </c:pt>
                <c:pt idx="1">
                  <c:v>Vegetables</c:v>
                </c:pt>
                <c:pt idx="2">
                  <c:v>Fruit</c:v>
                </c:pt>
                <c:pt idx="3">
                  <c:v>Meat</c:v>
                </c:pt>
                <c:pt idx="4">
                  <c:v>Milk</c:v>
                </c:pt>
                <c:pt idx="5">
                  <c:v>Fats/Oil/Sweets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8.0</c:v>
                </c:pt>
                <c:pt idx="1">
                  <c:v>4.0</c:v>
                </c:pt>
                <c:pt idx="2">
                  <c:v>3.0</c:v>
                </c:pt>
                <c:pt idx="3">
                  <c:v>2.0</c:v>
                </c:pt>
                <c:pt idx="4">
                  <c:v>3.0</c:v>
                </c:pt>
                <c:pt idx="5">
                  <c:v>1.0</c:v>
                </c:pt>
              </c:numCache>
            </c:numRef>
          </c:val>
        </c:ser>
        <c:ser>
          <c:idx val="1"/>
          <c:order val="1"/>
          <c:tx>
            <c:v>Addison's Diet</c:v>
          </c:tx>
          <c:invertIfNegative val="0"/>
          <c:cat>
            <c:strRef>
              <c:f>Sheet1!$A$1:$A$6</c:f>
              <c:strCache>
                <c:ptCount val="6"/>
                <c:pt idx="0">
                  <c:v>Grains</c:v>
                </c:pt>
                <c:pt idx="1">
                  <c:v>Vegetables</c:v>
                </c:pt>
                <c:pt idx="2">
                  <c:v>Fruit</c:v>
                </c:pt>
                <c:pt idx="3">
                  <c:v>Meat</c:v>
                </c:pt>
                <c:pt idx="4">
                  <c:v>Milk</c:v>
                </c:pt>
                <c:pt idx="5">
                  <c:v>Fats/Oil/Sweets</c:v>
                </c:pt>
              </c:strCache>
            </c:strRef>
          </c:cat>
          <c:val>
            <c:numRef>
              <c:f>Sheet1!$C$1:$C$6</c:f>
              <c:numCache>
                <c:formatCode>General</c:formatCode>
                <c:ptCount val="6"/>
                <c:pt idx="0">
                  <c:v>7.0</c:v>
                </c:pt>
                <c:pt idx="1">
                  <c:v>1.0</c:v>
                </c:pt>
                <c:pt idx="2">
                  <c:v>2.0</c:v>
                </c:pt>
                <c:pt idx="3">
                  <c:v>2.0</c:v>
                </c:pt>
                <c:pt idx="4">
                  <c:v>1.0</c:v>
                </c:pt>
                <c:pt idx="5">
                  <c:v>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43542008"/>
        <c:axId val="-2143536536"/>
      </c:barChart>
      <c:catAx>
        <c:axId val="-2143542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Food Group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-2143536536"/>
        <c:crosses val="autoZero"/>
        <c:auto val="1"/>
        <c:lblAlgn val="ctr"/>
        <c:lblOffset val="100"/>
        <c:noMultiLvlLbl val="0"/>
      </c:catAx>
      <c:valAx>
        <c:axId val="-21435365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Servings per Day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435420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71040"/>
            <a:ext cx="7772400" cy="81534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94000"/>
            <a:ext cx="7772400" cy="7315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12-10-12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807720"/>
            <a:ext cx="3657600" cy="967740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425823"/>
            <a:ext cx="3657600" cy="462803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1775460"/>
            <a:ext cx="3657600" cy="298704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12-10-12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59480"/>
            <a:ext cx="7776882" cy="845820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381000"/>
            <a:ext cx="5486400" cy="3036794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4317999"/>
            <a:ext cx="7776882" cy="79188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12-10-12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62618"/>
            <a:ext cx="7776882" cy="844176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381000"/>
            <a:ext cx="2331720" cy="13716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4317999"/>
            <a:ext cx="7776882" cy="79188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12-10-12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046194"/>
            <a:ext cx="2331720" cy="13716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381000"/>
            <a:ext cx="2331720" cy="13716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046194"/>
            <a:ext cx="2331720" cy="13716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381000"/>
            <a:ext cx="2331720" cy="13716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046194"/>
            <a:ext cx="2331720" cy="13716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12-10-12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444500"/>
            <a:ext cx="1600200" cy="46606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44500"/>
            <a:ext cx="6019800" cy="46606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12-10-12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57618"/>
            <a:ext cx="7770813" cy="3547518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12-10-12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56001"/>
            <a:ext cx="7772400" cy="814294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81500"/>
            <a:ext cx="7770813" cy="72838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12-10-12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7" y="353875"/>
            <a:ext cx="5031609" cy="2813167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825500"/>
            <a:ext cx="7770813" cy="1452563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297206"/>
            <a:ext cx="7770813" cy="10682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12-10-12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00853"/>
            <a:ext cx="7770813" cy="11915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67115"/>
            <a:ext cx="3611880" cy="363802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467115"/>
            <a:ext cx="3611880" cy="363802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12-10-12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00853"/>
            <a:ext cx="7770813" cy="119155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92413"/>
            <a:ext cx="3611880" cy="51173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32000"/>
            <a:ext cx="3611880" cy="307313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292413"/>
            <a:ext cx="3611880" cy="51173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032000"/>
            <a:ext cx="3611880" cy="307313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12-10-12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1826559"/>
            <a:ext cx="3429000" cy="1323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1826559"/>
            <a:ext cx="3429000" cy="1323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12-10-12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12-10-12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809625"/>
            <a:ext cx="3657600" cy="968375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381000"/>
            <a:ext cx="3657600" cy="472413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1778001"/>
            <a:ext cx="3657600" cy="29845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12-10-12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100853"/>
            <a:ext cx="7770813" cy="119155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1460500"/>
            <a:ext cx="7770813" cy="3644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12-10-12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5296959"/>
            <a:ext cx="685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2.1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take 10 minutes to finish the assignment from last class…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972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 Graphs</a:t>
            </a:r>
            <a:endParaRPr lang="en-US" dirty="0"/>
          </a:p>
        </p:txBody>
      </p:sp>
      <p:pic>
        <p:nvPicPr>
          <p:cNvPr id="4" name="Content Placeholder 3" descr="2.2 Bar Graph Key Frequency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550" r="-36550"/>
          <a:stretch>
            <a:fillRect/>
          </a:stretch>
        </p:blipFill>
        <p:spPr>
          <a:xfrm>
            <a:off x="150209" y="1313110"/>
            <a:ext cx="8879521" cy="4053664"/>
          </a:xfrm>
        </p:spPr>
      </p:pic>
    </p:spTree>
    <p:extLst>
      <p:ext uri="{BB962C8B-B14F-4D97-AF65-F5344CB8AC3E}">
        <p14:creationId xmlns:p14="http://schemas.microsoft.com/office/powerpoint/2010/main" val="2304874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Bar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 down the notes for the first section</a:t>
            </a:r>
          </a:p>
          <a:p>
            <a:r>
              <a:rPr lang="en-US" dirty="0" smtClean="0"/>
              <a:t>Try examples 1 and 2.  We will review them in 10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73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074" y="100853"/>
            <a:ext cx="8452695" cy="1191559"/>
          </a:xfrm>
        </p:spPr>
        <p:txBody>
          <a:bodyPr>
            <a:noAutofit/>
          </a:bodyPr>
          <a:lstStyle/>
          <a:p>
            <a:r>
              <a:rPr lang="en-US" sz="4000" dirty="0" smtClean="0"/>
              <a:t>The Frequency of Eye Colour Math 11 A&amp;W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 smtClean="0"/>
              <a:t>Start today’s class, travel around the room and create a list of ALL the eye colours in the class</a:t>
            </a:r>
          </a:p>
          <a:p>
            <a:r>
              <a:rPr lang="en-US" dirty="0" smtClean="0"/>
              <a:t>First </a:t>
            </a:r>
            <a:r>
              <a:rPr lang="en-US" dirty="0" smtClean="0"/>
              <a:t>create possible groups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Second </a:t>
            </a:r>
            <a:r>
              <a:rPr lang="en-US" dirty="0" smtClean="0"/>
              <a:t>collect data</a:t>
            </a:r>
            <a:r>
              <a:rPr lang="en-US" dirty="0" smtClean="0"/>
              <a:t>: </a:t>
            </a:r>
          </a:p>
          <a:p>
            <a:r>
              <a:rPr lang="en-US" dirty="0" smtClean="0"/>
              <a:t>Third </a:t>
            </a:r>
            <a:r>
              <a:rPr lang="en-US" dirty="0" smtClean="0"/>
              <a:t>graph your data</a:t>
            </a:r>
            <a:r>
              <a:rPr lang="en-US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21151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074" y="100853"/>
            <a:ext cx="8452695" cy="1191559"/>
          </a:xfrm>
        </p:spPr>
        <p:txBody>
          <a:bodyPr>
            <a:noAutofit/>
          </a:bodyPr>
          <a:lstStyle/>
          <a:p>
            <a:r>
              <a:rPr lang="en-US" sz="4000" dirty="0" smtClean="0"/>
              <a:t>The Frequency of Eye Colour Math 11 A&amp;W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 smtClean="0"/>
              <a:t>Start today’s class, travel around the room and create a list of ALL the eye colours in the class</a:t>
            </a:r>
          </a:p>
          <a:p>
            <a:r>
              <a:rPr lang="en-US" dirty="0" smtClean="0"/>
              <a:t>First </a:t>
            </a:r>
            <a:r>
              <a:rPr lang="en-US" dirty="0" smtClean="0"/>
              <a:t>create possible groups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1"/>
                </a:solidFill>
              </a:rPr>
              <a:t>Blue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Brown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5"/>
                </a:solidFill>
              </a:rPr>
              <a:t>Green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!?</a:t>
            </a:r>
            <a:endParaRPr lang="en-US" dirty="0" smtClean="0"/>
          </a:p>
          <a:p>
            <a:r>
              <a:rPr lang="en-US" dirty="0" smtClean="0"/>
              <a:t>Second collect data</a:t>
            </a:r>
            <a:r>
              <a:rPr lang="en-US" dirty="0" smtClean="0"/>
              <a:t>: Frequency of Each Colour</a:t>
            </a:r>
            <a:endParaRPr lang="en-US" dirty="0" smtClean="0"/>
          </a:p>
          <a:p>
            <a:r>
              <a:rPr lang="en-US" dirty="0" smtClean="0"/>
              <a:t>Third graph your data</a:t>
            </a:r>
            <a:r>
              <a:rPr lang="en-US" dirty="0" smtClean="0"/>
              <a:t>: Using a </a:t>
            </a:r>
            <a:r>
              <a:rPr lang="en-US" smtClean="0"/>
              <a:t>BAR graph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5608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of Eye Colour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17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11 A&amp;W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hand in Assignment 2.1 Broken Line Graphs </a:t>
            </a:r>
          </a:p>
          <a:p>
            <a:r>
              <a:rPr lang="en-US" dirty="0" smtClean="0"/>
              <a:t>Collect graph paper at the front…</a:t>
            </a:r>
          </a:p>
          <a:p>
            <a:r>
              <a:rPr lang="en-US" dirty="0" smtClean="0"/>
              <a:t>Create a double bar graph using the following data…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20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1" y="100854"/>
            <a:ext cx="7610631" cy="6775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Math 11 A&amp;W – Class Starter</a:t>
            </a:r>
            <a:endParaRPr lang="en-US" dirty="0"/>
          </a:p>
        </p:txBody>
      </p:sp>
      <p:pic>
        <p:nvPicPr>
          <p:cNvPr id="6" name="Content Placeholder 5" descr="Screen Shot 2012-10-11 at 7.28.37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574" r="-42574"/>
          <a:stretch>
            <a:fillRect/>
          </a:stretch>
        </p:blipFill>
        <p:spPr>
          <a:xfrm>
            <a:off x="-429006" y="983226"/>
            <a:ext cx="9826482" cy="4485968"/>
          </a:xfrm>
        </p:spPr>
      </p:pic>
    </p:spTree>
    <p:extLst>
      <p:ext uri="{BB962C8B-B14F-4D97-AF65-F5344CB8AC3E}">
        <p14:creationId xmlns:p14="http://schemas.microsoft.com/office/powerpoint/2010/main" val="3621106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856162532"/>
              </p:ext>
            </p:extLst>
          </p:nvPr>
        </p:nvGraphicFramePr>
        <p:xfrm>
          <a:off x="181437" y="445324"/>
          <a:ext cx="8741952" cy="4783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0789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862" y="1557618"/>
            <a:ext cx="8313101" cy="3547518"/>
          </a:xfrm>
        </p:spPr>
        <p:txBody>
          <a:bodyPr>
            <a:normAutofit/>
          </a:bodyPr>
          <a:lstStyle/>
          <a:p>
            <a:r>
              <a:rPr lang="en-US" dirty="0" smtClean="0"/>
              <a:t>A Chart with rectangular bars with length </a:t>
            </a:r>
            <a:r>
              <a:rPr lang="en-US" b="1" i="1" dirty="0" smtClean="0"/>
              <a:t>proportional</a:t>
            </a:r>
            <a:r>
              <a:rPr lang="en-US" dirty="0" smtClean="0"/>
              <a:t> to their values</a:t>
            </a:r>
          </a:p>
          <a:p>
            <a:r>
              <a:rPr lang="en-US" dirty="0" smtClean="0"/>
              <a:t>Can be plotted vertically or horizontally</a:t>
            </a:r>
          </a:p>
          <a:p>
            <a:r>
              <a:rPr lang="en-US" dirty="0" smtClean="0"/>
              <a:t>Provide </a:t>
            </a:r>
            <a:r>
              <a:rPr lang="en-US" b="1" i="1" dirty="0" smtClean="0"/>
              <a:t>visual presentation </a:t>
            </a:r>
            <a:r>
              <a:rPr lang="en-US" dirty="0" smtClean="0"/>
              <a:t>of categorical data</a:t>
            </a:r>
          </a:p>
          <a:p>
            <a:r>
              <a:rPr lang="en-US" dirty="0" smtClean="0"/>
              <a:t>Data should be discrete (jump from whole number to whole number)</a:t>
            </a:r>
          </a:p>
          <a:p>
            <a:r>
              <a:rPr lang="en-US" dirty="0" smtClean="0"/>
              <a:t>Examples: Months of the year, age group, shoe sizes, hair colour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017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 Graphs</a:t>
            </a:r>
            <a:endParaRPr lang="en-US" dirty="0"/>
          </a:p>
        </p:txBody>
      </p:sp>
      <p:pic>
        <p:nvPicPr>
          <p:cNvPr id="4" name="Content Placeholder 3" descr="Who Increased the Debt?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55" r="-29455"/>
          <a:stretch>
            <a:fillRect/>
          </a:stretch>
        </p:blipFill>
        <p:spPr>
          <a:xfrm>
            <a:off x="104869" y="1292412"/>
            <a:ext cx="8924861" cy="4074362"/>
          </a:xfrm>
        </p:spPr>
      </p:pic>
    </p:spTree>
    <p:extLst>
      <p:ext uri="{BB962C8B-B14F-4D97-AF65-F5344CB8AC3E}">
        <p14:creationId xmlns:p14="http://schemas.microsoft.com/office/powerpoint/2010/main" val="2934472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777</TotalTime>
  <Words>258</Words>
  <Application>Microsoft Macintosh PowerPoint</Application>
  <PresentationFormat>On-screen Show (16:10)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Story</vt:lpstr>
      <vt:lpstr>Assignment 2.1</vt:lpstr>
      <vt:lpstr>The Frequency of Eye Colour Math 11 A&amp;W</vt:lpstr>
      <vt:lpstr>The Frequency of Eye Colour Math 11 A&amp;W</vt:lpstr>
      <vt:lpstr>Frequency of Eye Colour</vt:lpstr>
      <vt:lpstr>Math 11 A&amp;W</vt:lpstr>
      <vt:lpstr>Math 11 A&amp;W – Class Starter</vt:lpstr>
      <vt:lpstr>PowerPoint Presentation</vt:lpstr>
      <vt:lpstr>Bar Graphs</vt:lpstr>
      <vt:lpstr>Creative Graphs</vt:lpstr>
      <vt:lpstr>Creative Graphs</vt:lpstr>
      <vt:lpstr>Notes: Bar Graphs</vt:lpstr>
    </vt:vector>
  </TitlesOfParts>
  <Company>UBC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11 A&amp;W – Class Starter</dc:title>
  <dc:creator>Scott Lawson</dc:creator>
  <cp:lastModifiedBy>Scott Lawson</cp:lastModifiedBy>
  <cp:revision>12</cp:revision>
  <dcterms:created xsi:type="dcterms:W3CDTF">2012-10-11T14:29:07Z</dcterms:created>
  <dcterms:modified xsi:type="dcterms:W3CDTF">2012-10-12T17:22:16Z</dcterms:modified>
</cp:coreProperties>
</file>