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1" r:id="rId3"/>
    <p:sldId id="271" r:id="rId4"/>
    <p:sldId id="273" r:id="rId5"/>
    <p:sldId id="274" r:id="rId6"/>
    <p:sldId id="275" r:id="rId7"/>
    <p:sldId id="276" r:id="rId8"/>
    <p:sldId id="278" r:id="rId9"/>
    <p:sldId id="279" r:id="rId10"/>
    <p:sldId id="272" r:id="rId11"/>
    <p:sldId id="277" r:id="rId1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35" d="100"/>
          <a:sy n="135" d="100"/>
        </p:scale>
        <p:origin x="776" y="7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15-10-13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15-10-13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591122"/>
            <a:ext cx="7203233" cy="281940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2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84" y="4527137"/>
            <a:ext cx="7203233" cy="381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4411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15-10-13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08214"/>
            <a:ext cx="1265465" cy="44177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08214"/>
            <a:ext cx="5690508" cy="44177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15-10-13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15-10-13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117977"/>
            <a:ext cx="7200900" cy="22860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7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526280"/>
            <a:ext cx="7200900" cy="381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356616" indent="0">
              <a:buNone/>
              <a:defRPr sz="1600"/>
            </a:lvl2pPr>
            <a:lvl3pPr marL="713232" indent="0">
              <a:buNone/>
              <a:defRPr sz="14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4411813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651000"/>
            <a:ext cx="3429000" cy="31750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651000"/>
            <a:ext cx="3429000" cy="31750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15-10-13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515269"/>
            <a:ext cx="3429000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086428"/>
            <a:ext cx="3429000" cy="27395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515269"/>
            <a:ext cx="3429000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086428"/>
            <a:ext cx="3429000" cy="27395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15-10-13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15-10-13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15-10-13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5715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476250"/>
            <a:ext cx="2743200" cy="183091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98" y="476250"/>
            <a:ext cx="4663440" cy="4762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495844"/>
            <a:ext cx="2743200" cy="1904958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200">
                <a:solidFill>
                  <a:schemeClr val="bg1"/>
                </a:solidFill>
              </a:defRPr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4130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15-10-13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5715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33"/>
            <a:ext cx="5486400" cy="5715000"/>
          </a:xfrm>
        </p:spPr>
        <p:txBody>
          <a:bodyPr tIns="356616">
            <a:normAutofit/>
          </a:bodyPr>
          <a:lstStyle>
            <a:lvl1pPr marL="0" indent="0" algn="ctr">
              <a:buNone/>
              <a:defRPr sz="16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4130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480060"/>
            <a:ext cx="2743200" cy="1828800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499360"/>
            <a:ext cx="2743200" cy="1905000"/>
          </a:xfrm>
        </p:spPr>
        <p:txBody>
          <a:bodyPr/>
          <a:lstStyle>
            <a:lvl1pPr marL="0" indent="0">
              <a:spcBef>
                <a:spcPts val="936"/>
              </a:spcBef>
              <a:buNone/>
              <a:defRPr sz="1200">
                <a:solidFill>
                  <a:schemeClr val="bg1"/>
                </a:solidFill>
              </a:defRPr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419878"/>
            <a:ext cx="7200900" cy="951988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651001"/>
            <a:ext cx="7200900" cy="3174999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0531" y="5241399"/>
            <a:ext cx="724460" cy="18536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15-10-13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5241399"/>
            <a:ext cx="4596023" cy="18536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983" y="5241399"/>
            <a:ext cx="689162" cy="18536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51435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1404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indent="-142646" algn="l" defTabSz="713232" rtl="0" eaLnBrk="1" latinLnBrk="0" hangingPunct="1">
        <a:lnSpc>
          <a:spcPct val="90000"/>
        </a:lnSpc>
        <a:spcBef>
          <a:spcPts val="936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24" indent="-139923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32" indent="-142646" algn="l" defTabSz="7132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39923" algn="l" defTabSz="713232" rtl="0" eaLnBrk="1" latinLnBrk="0" hangingPunct="1">
        <a:lnSpc>
          <a:spcPct val="90000"/>
        </a:lnSpc>
        <a:spcBef>
          <a:spcPts val="468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069848" indent="-142646" algn="l" defTabSz="713232" rtl="0" eaLnBrk="1" latinLnBrk="0" hangingPunct="1">
        <a:lnSpc>
          <a:spcPct val="90000"/>
        </a:lnSpc>
        <a:spcBef>
          <a:spcPts val="468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" indent="-139923" algn="l" defTabSz="713232" rtl="0" eaLnBrk="1" latinLnBrk="0" hangingPunct="1">
        <a:lnSpc>
          <a:spcPct val="90000"/>
        </a:lnSpc>
        <a:spcBef>
          <a:spcPts val="468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64" indent="-142646" algn="l" defTabSz="713232" rtl="0" eaLnBrk="1" latinLnBrk="0" hangingPunct="1">
        <a:lnSpc>
          <a:spcPct val="90000"/>
        </a:lnSpc>
        <a:spcBef>
          <a:spcPts val="468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604772" indent="-139923" algn="l" defTabSz="713232" rtl="0" eaLnBrk="1" latinLnBrk="0" hangingPunct="1">
        <a:lnSpc>
          <a:spcPct val="90000"/>
        </a:lnSpc>
        <a:spcBef>
          <a:spcPts val="468"/>
        </a:spcBef>
        <a:buClr>
          <a:schemeClr val="accent1"/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34736"/>
            <a:ext cx="7200900" cy="623859"/>
          </a:xfrm>
        </p:spPr>
        <p:txBody>
          <a:bodyPr/>
          <a:lstStyle/>
          <a:p>
            <a:r>
              <a:rPr lang="en-US" dirty="0" smtClean="0"/>
              <a:t>Physics 12 – Whiteboarding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9936" y="1347981"/>
            <a:ext cx="8110670" cy="347801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Form a group of 2 or 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Collect a white board and pens/eraser/meter stick from the front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Answer the problem on the following slide, showing all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While you work on the problem, reflect on how you are helping your group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 </a:t>
            </a:r>
            <a:r>
              <a:rPr lang="en-US" dirty="0" smtClean="0"/>
              <a:t>Vectors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08" y="1651001"/>
            <a:ext cx="7709592" cy="3174999"/>
          </a:xfrm>
        </p:spPr>
        <p:txBody>
          <a:bodyPr/>
          <a:lstStyle/>
          <a:p>
            <a:pPr marL="0" indent="0">
              <a:buNone/>
            </a:pPr>
            <a:r>
              <a:rPr lang="en-US" sz="2200" u="sng" dirty="0" smtClean="0"/>
              <a:t>Note</a:t>
            </a:r>
            <a:r>
              <a:rPr lang="en-US" sz="2200" dirty="0" smtClean="0"/>
              <a:t>: Using Vectors is an ESSENTIAL part of </a:t>
            </a:r>
            <a:r>
              <a:rPr lang="en-US" sz="2200" dirty="0" smtClean="0"/>
              <a:t>AP Physics 1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It will be use THROUGHOUT </a:t>
            </a:r>
            <a:r>
              <a:rPr lang="en-US" sz="2200" dirty="0" smtClean="0"/>
              <a:t>AP Physics 1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Please take the time to work through the worksheet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6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Q1 - The </a:t>
            </a:r>
            <a:r>
              <a:rPr lang="en-US" dirty="0" smtClean="0"/>
              <a:t>Sinking Sailboat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769" y="1651001"/>
            <a:ext cx="7865567" cy="317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Coast Guard ship is located </a:t>
            </a:r>
            <a:r>
              <a:rPr lang="en-US" sz="2000" dirty="0" smtClean="0"/>
              <a:t>40 </a:t>
            </a:r>
            <a:r>
              <a:rPr lang="en-US" sz="2000" dirty="0"/>
              <a:t>km away from a checkpoint in a direction </a:t>
            </a:r>
            <a:r>
              <a:rPr lang="en-US" sz="2000" dirty="0" smtClean="0"/>
              <a:t>42</a:t>
            </a:r>
            <a:r>
              <a:rPr lang="en-US" sz="2000" baseline="30000" dirty="0"/>
              <a:t>o</a:t>
            </a:r>
            <a:r>
              <a:rPr lang="en-US" sz="2000" dirty="0" smtClean="0"/>
              <a:t> north </a:t>
            </a:r>
            <a:r>
              <a:rPr lang="en-US" sz="2000" dirty="0"/>
              <a:t>of </a:t>
            </a:r>
            <a:r>
              <a:rPr lang="en-US" sz="2000" dirty="0" smtClean="0"/>
              <a:t>east. A </a:t>
            </a:r>
            <a:r>
              <a:rPr lang="en-US" sz="2000" dirty="0"/>
              <a:t>distressed sailboat located in still water </a:t>
            </a:r>
            <a:r>
              <a:rPr lang="en-US" sz="2000" dirty="0" smtClean="0"/>
              <a:t>25 </a:t>
            </a:r>
            <a:r>
              <a:rPr lang="en-US" sz="2000" dirty="0"/>
              <a:t>km from the same checkpoint in a direction </a:t>
            </a:r>
            <a:r>
              <a:rPr lang="en-US" sz="2000" dirty="0" smtClean="0"/>
              <a:t>36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south </a:t>
            </a:r>
            <a:r>
              <a:rPr lang="en-US" sz="2000" dirty="0"/>
              <a:t>of east is about to sink. 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Draw </a:t>
            </a:r>
            <a:r>
              <a:rPr lang="en-US" sz="1800" dirty="0"/>
              <a:t>a diagram indicating the position of both </a:t>
            </a:r>
            <a:r>
              <a:rPr lang="en-US" sz="1800" dirty="0" smtClean="0"/>
              <a:t>ships (</a:t>
            </a:r>
            <a:r>
              <a:rPr lang="en-US" sz="1800" b="1" i="1" dirty="0">
                <a:solidFill>
                  <a:srgbClr val="FF0000"/>
                </a:solidFill>
              </a:rPr>
              <a:t>U</a:t>
            </a:r>
            <a:r>
              <a:rPr lang="en-US" sz="1800" b="1" i="1" dirty="0" smtClean="0">
                <a:solidFill>
                  <a:srgbClr val="FF0000"/>
                </a:solidFill>
              </a:rPr>
              <a:t>se a ruler!</a:t>
            </a:r>
            <a:r>
              <a:rPr lang="en-US" sz="18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How </a:t>
            </a:r>
            <a:r>
              <a:rPr lang="en-US" sz="1800" dirty="0"/>
              <a:t>far must the Coast Guard ship travel to reach the </a:t>
            </a:r>
            <a:r>
              <a:rPr lang="en-US" sz="1800" dirty="0" smtClean="0"/>
              <a:t>sailboat</a:t>
            </a:r>
            <a:r>
              <a:rPr lang="en-US" sz="1800" dirty="0"/>
              <a:t>?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In what direction must the Coast Guard ship travel to reach the sailboat?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62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30229"/>
            <a:ext cx="7200900" cy="549332"/>
          </a:xfrm>
        </p:spPr>
        <p:txBody>
          <a:bodyPr/>
          <a:lstStyle/>
          <a:p>
            <a:r>
              <a:rPr lang="en-US" dirty="0" smtClean="0"/>
              <a:t>Diagram of the Ship and Sailboat’s position</a:t>
            </a:r>
            <a:endParaRPr lang="en-US" dirty="0"/>
          </a:p>
        </p:txBody>
      </p:sp>
      <p:pic>
        <p:nvPicPr>
          <p:cNvPr id="6" name="Content Placeholder 5" descr="IMG_1056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4491" r="16" b="32351"/>
          <a:stretch/>
        </p:blipFill>
        <p:spPr>
          <a:xfrm>
            <a:off x="191633" y="1236579"/>
            <a:ext cx="8632062" cy="4110258"/>
          </a:xfrm>
        </p:spPr>
      </p:pic>
    </p:spTree>
    <p:extLst>
      <p:ext uri="{BB962C8B-B14F-4D97-AF65-F5344CB8AC3E}">
        <p14:creationId xmlns:p14="http://schemas.microsoft.com/office/powerpoint/2010/main" val="31013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of Ship and Sailboat</a:t>
            </a:r>
            <a:endParaRPr lang="en-US" dirty="0"/>
          </a:p>
        </p:txBody>
      </p:sp>
      <p:pic>
        <p:nvPicPr>
          <p:cNvPr id="4" name="Content Placeholder 3" descr="IMG_1057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5678" r="32444" b="31554"/>
          <a:stretch/>
        </p:blipFill>
        <p:spPr>
          <a:xfrm>
            <a:off x="553980" y="1715851"/>
            <a:ext cx="4931747" cy="3404681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636283"/>
              </p:ext>
            </p:extLst>
          </p:nvPr>
        </p:nvGraphicFramePr>
        <p:xfrm>
          <a:off x="5609442" y="2185617"/>
          <a:ext cx="3534558" cy="1165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2273300" imgH="749300" progId="Equation.DSMT4">
                  <p:embed/>
                </p:oleObj>
              </mc:Choice>
              <mc:Fallback>
                <p:oleObj name="Equation" r:id="rId4" imgW="22733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9442" y="2185617"/>
                        <a:ext cx="3534558" cy="1165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6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53" y="130229"/>
            <a:ext cx="7200900" cy="571613"/>
          </a:xfrm>
        </p:spPr>
        <p:txBody>
          <a:bodyPr/>
          <a:lstStyle/>
          <a:p>
            <a:r>
              <a:rPr lang="en-US" dirty="0" smtClean="0"/>
              <a:t>Direction of Travel</a:t>
            </a:r>
            <a:endParaRPr lang="en-US" dirty="0"/>
          </a:p>
        </p:txBody>
      </p:sp>
      <p:pic>
        <p:nvPicPr>
          <p:cNvPr id="4" name="Content Placeholder 3" descr="IMG_1058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51188" r="40173" b="1749"/>
          <a:stretch/>
        </p:blipFill>
        <p:spPr>
          <a:xfrm rot="5400000">
            <a:off x="270927" y="1550261"/>
            <a:ext cx="4900001" cy="3124522"/>
          </a:xfr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15431"/>
              </p:ext>
            </p:extLst>
          </p:nvPr>
        </p:nvGraphicFramePr>
        <p:xfrm>
          <a:off x="4565217" y="905618"/>
          <a:ext cx="4549609" cy="197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2959100" imgH="1282700" progId="Equation.DSMT4">
                  <p:embed/>
                </p:oleObj>
              </mc:Choice>
              <mc:Fallback>
                <p:oleObj name="Equation" r:id="rId4" imgW="2959100" imgH="128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5217" y="905618"/>
                        <a:ext cx="4549609" cy="1972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0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2800" b="1" smtClean="0"/>
              <a:t>43 km 12.9</a:t>
            </a:r>
            <a:r>
              <a:rPr lang="en-US" sz="2800" b="1" baseline="30000" smtClean="0"/>
              <a:t>o</a:t>
            </a:r>
            <a:r>
              <a:rPr lang="en-US" sz="2800" b="1" smtClean="0"/>
              <a:t> </a:t>
            </a:r>
            <a:r>
              <a:rPr lang="en-US" sz="2800" b="1" dirty="0" smtClean="0"/>
              <a:t>West of South</a:t>
            </a:r>
            <a:endParaRPr lang="en-US" sz="2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46718" y="2751667"/>
            <a:ext cx="1916257" cy="1486578"/>
            <a:chOff x="846718" y="2751667"/>
            <a:chExt cx="1916257" cy="1486578"/>
          </a:xfrm>
        </p:grpSpPr>
        <p:sp>
          <p:nvSpPr>
            <p:cNvPr id="4" name="TextBox 3"/>
            <p:cNvSpPr txBox="1"/>
            <p:nvPr/>
          </p:nvSpPr>
          <p:spPr>
            <a:xfrm>
              <a:off x="846718" y="3776580"/>
              <a:ext cx="1916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8000"/>
                  </a:solidFill>
                </a:rPr>
                <a:t>Magnitude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0"/>
            </p:cNvCxnSpPr>
            <p:nvPr/>
          </p:nvCxnSpPr>
          <p:spPr>
            <a:xfrm flipV="1">
              <a:off x="1804847" y="2751667"/>
              <a:ext cx="824436" cy="1024913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46348" y="2807368"/>
            <a:ext cx="2510723" cy="1434887"/>
            <a:chOff x="4846348" y="2807368"/>
            <a:chExt cx="2510723" cy="1434887"/>
          </a:xfrm>
        </p:grpSpPr>
        <p:sp>
          <p:nvSpPr>
            <p:cNvPr id="6" name="TextBox 5"/>
            <p:cNvSpPr txBox="1"/>
            <p:nvPr/>
          </p:nvSpPr>
          <p:spPr>
            <a:xfrm>
              <a:off x="5440814" y="3780590"/>
              <a:ext cx="1916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3366FF"/>
                  </a:solidFill>
                </a:rPr>
                <a:t>Direction</a:t>
              </a:r>
              <a:endParaRPr lang="en-US" sz="2400" b="1" dirty="0">
                <a:solidFill>
                  <a:srgbClr val="3366FF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6" idx="0"/>
            </p:cNvCxnSpPr>
            <p:nvPr/>
          </p:nvCxnSpPr>
          <p:spPr>
            <a:xfrm flipH="1" flipV="1">
              <a:off x="4846348" y="2807368"/>
              <a:ext cx="1552595" cy="973222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859671" y="2751667"/>
            <a:ext cx="1916257" cy="1483012"/>
            <a:chOff x="2859671" y="2751667"/>
            <a:chExt cx="1916257" cy="1483012"/>
          </a:xfrm>
        </p:grpSpPr>
        <p:sp>
          <p:nvSpPr>
            <p:cNvPr id="5" name="TextBox 4"/>
            <p:cNvSpPr txBox="1"/>
            <p:nvPr/>
          </p:nvSpPr>
          <p:spPr>
            <a:xfrm>
              <a:off x="2859671" y="3773014"/>
              <a:ext cx="1916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Units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5" idx="0"/>
            </p:cNvCxnSpPr>
            <p:nvPr/>
          </p:nvCxnSpPr>
          <p:spPr>
            <a:xfrm flipH="1" flipV="1">
              <a:off x="3320027" y="2751667"/>
              <a:ext cx="497773" cy="10213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32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Q2 </a:t>
            </a:r>
            <a:r>
              <a:rPr lang="en-US" sz="2100" dirty="0" smtClean="0"/>
              <a:t>– Vector Addition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 plane that can fly at 92 m/s in still air heads 40</a:t>
            </a:r>
            <a:r>
              <a:rPr lang="en-US" sz="2200" baseline="30000" dirty="0"/>
              <a:t>o</a:t>
            </a:r>
            <a:r>
              <a:rPr lang="en-US" sz="2200" dirty="0"/>
              <a:t> S of W and encounters a cross-wind of 32 m/s 35</a:t>
            </a:r>
            <a:r>
              <a:rPr lang="en-US" sz="2200" baseline="30000" dirty="0"/>
              <a:t>o</a:t>
            </a:r>
            <a:r>
              <a:rPr lang="en-US" sz="2200" dirty="0"/>
              <a:t> W of N. What is the total velocity of the plane? (Include vector diagram)</a:t>
            </a:r>
          </a:p>
        </p:txBody>
      </p:sp>
    </p:spTree>
    <p:extLst>
      <p:ext uri="{BB962C8B-B14F-4D97-AF65-F5344CB8AC3E}">
        <p14:creationId xmlns:p14="http://schemas.microsoft.com/office/powerpoint/2010/main" val="31938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Q2 – Vector Addition</a:t>
            </a:r>
            <a:endParaRPr lang="en-US" dirty="0"/>
          </a:p>
        </p:txBody>
      </p:sp>
      <p:pic>
        <p:nvPicPr>
          <p:cNvPr id="6" name="Content Placeholder 5" descr="Screen Shot 2015-10-13 at 9.27.32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39" b="-16339"/>
          <a:stretch>
            <a:fillRect/>
          </a:stretch>
        </p:blipFill>
        <p:spPr/>
      </p:pic>
      <p:pic>
        <p:nvPicPr>
          <p:cNvPr id="7" name="Content Placeholder 6" descr="Screen Shot 2015-10-13 at 9.27.42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86" b="-19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93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Notes – Subtracting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85" y="1651001"/>
            <a:ext cx="7470565" cy="31749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Please clean off your Whiteboard and return all materials used</a:t>
            </a:r>
          </a:p>
          <a:p>
            <a:r>
              <a:rPr lang="en-US" sz="1800" dirty="0" smtClean="0"/>
              <a:t>Take out your notes package and turn to the end of 1.4 Vectors</a:t>
            </a:r>
          </a:p>
          <a:p>
            <a:r>
              <a:rPr lang="en-US" sz="1800" dirty="0" smtClean="0"/>
              <a:t>We will have a vector quiz at the end of class</a:t>
            </a:r>
          </a:p>
          <a:p>
            <a:r>
              <a:rPr lang="en-US" sz="1800" u="sng" dirty="0" smtClean="0"/>
              <a:t>Next Class</a:t>
            </a:r>
            <a:r>
              <a:rPr lang="en-US" sz="1800" dirty="0" smtClean="0"/>
              <a:t>: Vector Quiz + Intro to Projectiles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98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Plain White.potx</Template>
  <TotalTime>0</TotalTime>
  <Words>304</Words>
  <Application>Microsoft Macintosh PowerPoint</Application>
  <PresentationFormat>On-screen Show (16:10)</PresentationFormat>
  <Paragraphs>32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Diamond Grid 16x9</vt:lpstr>
      <vt:lpstr>MathType 6.0 Equation</vt:lpstr>
      <vt:lpstr>Physics 12 – Whiteboarding</vt:lpstr>
      <vt:lpstr>Q1 - The Sinking Sailboat</vt:lpstr>
      <vt:lpstr>Diagram of the Ship and Sailboat’s position</vt:lpstr>
      <vt:lpstr>Displacement of Ship and Sailboat</vt:lpstr>
      <vt:lpstr>Direction of Travel</vt:lpstr>
      <vt:lpstr>Final Answer</vt:lpstr>
      <vt:lpstr>Q2 – Vector Addition</vt:lpstr>
      <vt:lpstr>Q2 – Vector Addition</vt:lpstr>
      <vt:lpstr>Vector Notes – Subtracting Vectors</vt:lpstr>
      <vt:lpstr>Worksheet Vectors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2015-10-14T04:38:59Z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