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2"/>
  </p:notesMasterIdLst>
  <p:handoutMasterIdLst>
    <p:handoutMasterId r:id="rId13"/>
  </p:handoutMasterIdLst>
  <p:sldIdLst>
    <p:sldId id="257" r:id="rId3"/>
    <p:sldId id="281" r:id="rId4"/>
    <p:sldId id="282" r:id="rId5"/>
    <p:sldId id="283" r:id="rId6"/>
    <p:sldId id="284" r:id="rId7"/>
    <p:sldId id="279" r:id="rId8"/>
    <p:sldId id="280" r:id="rId9"/>
    <p:sldId id="273" r:id="rId10"/>
    <p:sldId id="274" r:id="rId11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59" d="100"/>
          <a:sy n="59" d="100"/>
        </p:scale>
        <p:origin x="-1912" y="-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7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E7F33-2322-4D47-92C5-BDF079D4C26E}" type="datetimeFigureOut">
              <a:rPr lang="en-US" smtClean="0"/>
              <a:t>17-09-14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DDCE3-E483-44ED-BB43-1D9176DEA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79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F679E-2551-43AB-90F8-85E320B440F5}" type="datetimeFigureOut">
              <a:rPr lang="en-US" smtClean="0"/>
              <a:t>17-09-14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CA5D5-EFA7-4175-BF21-8F743A57C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9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29817"/>
            <a:ext cx="5143500" cy="26670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62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96817"/>
            <a:ext cx="5143500" cy="9144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00"/>
            </a:lvl1pPr>
            <a:lvl2pPr marL="356616" indent="0" algn="ctr">
              <a:buNone/>
              <a:defRPr sz="1600"/>
            </a:lvl2pPr>
            <a:lvl3pPr marL="713232" indent="0" algn="ctr">
              <a:buNone/>
              <a:defRPr sz="1400"/>
            </a:lvl3pPr>
            <a:lvl4pPr marL="1069848" indent="0" algn="ctr">
              <a:buNone/>
              <a:defRPr sz="1200"/>
            </a:lvl4pPr>
            <a:lvl5pPr marL="1426464" indent="0" algn="ctr">
              <a:buNone/>
              <a:defRPr sz="1200"/>
            </a:lvl5pPr>
            <a:lvl6pPr marL="1783080" indent="0" algn="ctr">
              <a:buNone/>
              <a:defRPr sz="1200"/>
            </a:lvl6pPr>
            <a:lvl7pPr marL="2139696" indent="0" algn="ctr">
              <a:buNone/>
              <a:defRPr sz="1200"/>
            </a:lvl7pPr>
            <a:lvl8pPr marL="2496312" indent="0" algn="ctr">
              <a:buNone/>
              <a:defRPr sz="1200"/>
            </a:lvl8pPr>
            <a:lvl9pPr marL="2852928" indent="0" algn="ctr">
              <a:buNone/>
              <a:defRPr sz="1200"/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17-09-14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317500"/>
            <a:ext cx="1508760" cy="5080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5900" y="317500"/>
            <a:ext cx="5306144" cy="5080001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17-09-14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17-09-14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515100" cy="1676400"/>
          </a:xfrm>
        </p:spPr>
        <p:txBody>
          <a:bodyPr anchor="b">
            <a:normAutofit/>
          </a:bodyPr>
          <a:lstStyle>
            <a:lvl1pPr>
              <a:defRPr sz="51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65151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/>
            </a:lvl1pPr>
            <a:lvl2pPr marL="356616" indent="0">
              <a:buNone/>
              <a:defRPr sz="1600"/>
            </a:lvl2pPr>
            <a:lvl3pPr marL="713232" indent="0">
              <a:buNone/>
              <a:defRPr sz="1400"/>
            </a:lvl3pPr>
            <a:lvl4pPr marL="1069848" indent="0">
              <a:buNone/>
              <a:defRPr sz="1200"/>
            </a:lvl4pPr>
            <a:lvl5pPr marL="1426464" indent="0">
              <a:buNone/>
              <a:defRPr sz="1200"/>
            </a:lvl5pPr>
            <a:lvl6pPr marL="1783080" indent="0">
              <a:buNone/>
              <a:defRPr sz="1200"/>
            </a:lvl6pPr>
            <a:lvl7pPr marL="2139696" indent="0">
              <a:buNone/>
              <a:defRPr sz="1200"/>
            </a:lvl7pPr>
            <a:lvl8pPr marL="2496312" indent="0">
              <a:buNone/>
              <a:defRPr sz="1200"/>
            </a:lvl8pPr>
            <a:lvl9pPr marL="2852928" indent="0">
              <a:buNone/>
              <a:defRPr sz="12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5900" y="1651000"/>
            <a:ext cx="3429000" cy="373380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6350" y="1651000"/>
            <a:ext cx="3429000" cy="373380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17-09-14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900" y="1399540"/>
            <a:ext cx="3429000" cy="69207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5900" y="2091613"/>
            <a:ext cx="3429000" cy="330588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6350" y="1399540"/>
            <a:ext cx="3429000" cy="69207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6350" y="2091613"/>
            <a:ext cx="3429000" cy="330588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17-09-14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17-09-14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17-09-14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9565" y="340828"/>
            <a:ext cx="3600703" cy="1524000"/>
          </a:xfrm>
        </p:spPr>
        <p:txBody>
          <a:bodyPr anchor="b">
            <a:noAutofit/>
          </a:bodyPr>
          <a:lstStyle>
            <a:lvl1pPr>
              <a:defRPr sz="34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68" y="317500"/>
            <a:ext cx="4117133" cy="482600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9565" y="1864828"/>
            <a:ext cx="3600703" cy="1524000"/>
          </a:xfrm>
        </p:spPr>
        <p:txBody>
          <a:bodyPr>
            <a:normAutofit/>
          </a:bodyPr>
          <a:lstStyle>
            <a:lvl1pPr marL="0" indent="0">
              <a:spcBef>
                <a:spcPts val="936"/>
              </a:spcBef>
              <a:buNone/>
              <a:defRPr sz="16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17-09-14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572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7186" y="320040"/>
            <a:ext cx="3600450" cy="1524000"/>
          </a:xfrm>
        </p:spPr>
        <p:txBody>
          <a:bodyPr anchor="b">
            <a:noAutofit/>
          </a:bodyPr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5715000"/>
          </a:xfrm>
          <a:ln>
            <a:noFill/>
          </a:ln>
        </p:spPr>
        <p:txBody>
          <a:bodyPr tIns="356616">
            <a:normAutofit/>
          </a:bodyPr>
          <a:lstStyle>
            <a:lvl1pPr marL="0" indent="0" algn="ctr">
              <a:buNone/>
              <a:defRPr sz="19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7187" y="1866900"/>
            <a:ext cx="3599355" cy="1524000"/>
          </a:xfrm>
        </p:spPr>
        <p:txBody>
          <a:bodyPr>
            <a:normAutofit/>
          </a:bodyPr>
          <a:lstStyle>
            <a:lvl1pPr marL="0" indent="0">
              <a:spcBef>
                <a:spcPts val="936"/>
              </a:spcBef>
              <a:buNone/>
              <a:defRPr sz="16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1079500"/>
          </a:xfrm>
          <a:prstGeom prst="rect">
            <a:avLst/>
          </a:prstGeom>
        </p:spPr>
        <p:txBody>
          <a:bodyPr vert="horz" lIns="71323" tIns="35662" rIns="71323" bIns="35662" rtlCol="0" anchor="b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900" y="1656183"/>
            <a:ext cx="7029450" cy="3735918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23843" y="4743061"/>
            <a:ext cx="210548" cy="649039"/>
          </a:xfrm>
          <a:prstGeom prst="rect">
            <a:avLst/>
          </a:prstGeom>
        </p:spPr>
        <p:txBody>
          <a:bodyPr vert="vert270" lIns="71323" tIns="35662" rIns="71323" bIns="35662" rtlCol="0" anchor="ctr"/>
          <a:lstStyle>
            <a:lvl1pPr algn="l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732A7D7-D560-4C43-B6F2-A7996CE5C9B9}" type="datetimeFigureOut">
              <a:rPr lang="en-US" smtClean="0"/>
              <a:pPr/>
              <a:t>17-09-14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23842" y="304271"/>
            <a:ext cx="210548" cy="4283280"/>
          </a:xfrm>
          <a:prstGeom prst="rect">
            <a:avLst/>
          </a:prstGeom>
        </p:spPr>
        <p:txBody>
          <a:bodyPr vert="vert270" lIns="71323" tIns="35662" rIns="71323" bIns="35662" rtlCol="0" anchor="ctr"/>
          <a:lstStyle>
            <a:lvl1pPr algn="ct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4991" y="5224117"/>
            <a:ext cx="541783" cy="167983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8E41E28F-C526-4978-8D63-D21257ECD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713232" rtl="0" eaLnBrk="1" latinLnBrk="0" hangingPunct="1">
        <a:lnSpc>
          <a:spcPct val="85000"/>
        </a:lnSpc>
        <a:spcBef>
          <a:spcPct val="0"/>
        </a:spcBef>
        <a:buNone/>
        <a:defRPr sz="3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3970" indent="-213970" algn="l" defTabSz="713232" rtl="0" eaLnBrk="1" latinLnBrk="0" hangingPunct="1">
        <a:lnSpc>
          <a:spcPct val="90000"/>
        </a:lnSpc>
        <a:spcBef>
          <a:spcPts val="1404"/>
        </a:spcBef>
        <a:buSzPct val="100000"/>
        <a:buFont typeface="Arial" pitchFamily="34" charset="0"/>
        <a:buChar char="▪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24" indent="-213970" algn="l" defTabSz="713232" rtl="0" eaLnBrk="1" latinLnBrk="0" hangingPunct="1">
        <a:lnSpc>
          <a:spcPct val="90000"/>
        </a:lnSpc>
        <a:spcBef>
          <a:spcPts val="936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4555" indent="-178308" algn="l" defTabSz="713232" rtl="0" eaLnBrk="1" latinLnBrk="0" hangingPunct="1">
        <a:lnSpc>
          <a:spcPct val="90000"/>
        </a:lnSpc>
        <a:spcBef>
          <a:spcPts val="624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62863" indent="-142646" algn="l" defTabSz="713232" rtl="0" eaLnBrk="1" latinLnBrk="0" hangingPunct="1">
        <a:lnSpc>
          <a:spcPct val="90000"/>
        </a:lnSpc>
        <a:spcBef>
          <a:spcPts val="468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171" indent="-142646" algn="l" defTabSz="713232" rtl="0" eaLnBrk="1" latinLnBrk="0" hangingPunct="1">
        <a:lnSpc>
          <a:spcPct val="90000"/>
        </a:lnSpc>
        <a:spcBef>
          <a:spcPts val="468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19479" indent="-142646" algn="l" defTabSz="713232" rtl="0" eaLnBrk="1" latinLnBrk="0" hangingPunct="1">
        <a:lnSpc>
          <a:spcPct val="90000"/>
        </a:lnSpc>
        <a:spcBef>
          <a:spcPts val="468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62126" indent="-142646" algn="l" defTabSz="713232" rtl="0" eaLnBrk="1" latinLnBrk="0" hangingPunct="1">
        <a:lnSpc>
          <a:spcPct val="90000"/>
        </a:lnSpc>
        <a:spcBef>
          <a:spcPts val="468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40434" indent="-142646" algn="l" defTabSz="713232" rtl="0" eaLnBrk="1" latinLnBrk="0" hangingPunct="1">
        <a:lnSpc>
          <a:spcPct val="90000"/>
        </a:lnSpc>
        <a:spcBef>
          <a:spcPts val="468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18742" indent="-142646" algn="l" defTabSz="713232" rtl="0" eaLnBrk="1" latinLnBrk="0" hangingPunct="1">
        <a:lnSpc>
          <a:spcPct val="90000"/>
        </a:lnSpc>
        <a:spcBef>
          <a:spcPts val="468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Physics 2 – Class Starter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49745" y="1619250"/>
            <a:ext cx="8283443" cy="3524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200" b="1" u="sng" dirty="0" smtClean="0"/>
              <a:t>Quiz 2</a:t>
            </a:r>
            <a:r>
              <a:rPr lang="en-CA" sz="2200" dirty="0" smtClean="0"/>
              <a:t>: Electric Fields on a Single </a:t>
            </a:r>
            <a:r>
              <a:rPr lang="en-CA" sz="2200" dirty="0"/>
              <a:t>C</a:t>
            </a:r>
            <a:r>
              <a:rPr lang="en-CA" sz="2200" dirty="0" smtClean="0"/>
              <a:t>harge</a:t>
            </a:r>
            <a:endParaRPr lang="en-CA" sz="2200" dirty="0"/>
          </a:p>
          <a:p>
            <a:pPr marL="457200" indent="-457200">
              <a:buFont typeface="+mj-lt"/>
              <a:buAutoNum type="arabicPeriod"/>
            </a:pPr>
            <a:r>
              <a:rPr lang="en-CA" sz="2200" dirty="0" smtClean="0"/>
              <a:t>Please clear everything off your desks except a pencil and calculator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200" dirty="0" smtClean="0"/>
              <a:t>Set </a:t>
            </a:r>
            <a:r>
              <a:rPr lang="en-CA" sz="2200" dirty="0"/>
              <a:t>up dividers between yourself and your neighbour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200" dirty="0" smtClean="0"/>
              <a:t>Collect the two data sheets and a scrap piece of paper from the front of the room</a:t>
            </a:r>
            <a:endParaRPr lang="en-CA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870" y="317500"/>
            <a:ext cx="8089130" cy="672669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Assign a charge </a:t>
            </a:r>
            <a:r>
              <a:rPr lang="en-US" sz="3200" dirty="0" smtClean="0"/>
              <a:t>(+, -, 0) for Q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 Q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and Q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6" name="Content Placeholder 5" descr="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81" t="13286" r="-14381"/>
          <a:stretch/>
        </p:blipFill>
        <p:spPr>
          <a:xfrm>
            <a:off x="785290" y="1196257"/>
            <a:ext cx="8170340" cy="3765344"/>
          </a:xfrm>
        </p:spPr>
      </p:pic>
    </p:spTree>
    <p:extLst>
      <p:ext uri="{BB962C8B-B14F-4D97-AF65-F5344CB8AC3E}">
        <p14:creationId xmlns:p14="http://schemas.microsoft.com/office/powerpoint/2010/main" val="382080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870" y="317500"/>
            <a:ext cx="8089130" cy="629619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Assign a charge </a:t>
            </a:r>
            <a:r>
              <a:rPr lang="en-US" sz="3200" dirty="0" smtClean="0"/>
              <a:t>(+, -, 0) for Q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 Q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and Q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6" name="Content Placeholder 5" descr="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81" t="13286" r="-14381"/>
          <a:stretch/>
        </p:blipFill>
        <p:spPr>
          <a:xfrm>
            <a:off x="785290" y="1196257"/>
            <a:ext cx="8170340" cy="3765344"/>
          </a:xfrm>
        </p:spPr>
      </p:pic>
      <p:sp>
        <p:nvSpPr>
          <p:cNvPr id="3" name="TextBox 2"/>
          <p:cNvSpPr txBox="1"/>
          <p:nvPr/>
        </p:nvSpPr>
        <p:spPr>
          <a:xfrm>
            <a:off x="3035442" y="5036953"/>
            <a:ext cx="37238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2B9556"/>
                </a:solidFill>
              </a:rPr>
              <a:t>Q</a:t>
            </a:r>
            <a:r>
              <a:rPr lang="en-US" sz="3200" baseline="-25000" dirty="0" smtClean="0">
                <a:solidFill>
                  <a:srgbClr val="2B9556"/>
                </a:solidFill>
              </a:rPr>
              <a:t>1</a:t>
            </a:r>
            <a:r>
              <a:rPr lang="en-US" sz="3200" dirty="0" smtClean="0">
                <a:solidFill>
                  <a:srgbClr val="2B9556"/>
                </a:solidFill>
              </a:rPr>
              <a:t> = + ; Q</a:t>
            </a:r>
            <a:r>
              <a:rPr lang="en-US" sz="3200" baseline="-25000" dirty="0" smtClean="0">
                <a:solidFill>
                  <a:srgbClr val="2B9556"/>
                </a:solidFill>
              </a:rPr>
              <a:t>2</a:t>
            </a:r>
            <a:r>
              <a:rPr lang="en-US" sz="3200" dirty="0" smtClean="0">
                <a:solidFill>
                  <a:srgbClr val="2B9556"/>
                </a:solidFill>
              </a:rPr>
              <a:t> = - ; Q</a:t>
            </a:r>
            <a:r>
              <a:rPr lang="en-US" sz="3200" baseline="-25000" dirty="0" smtClean="0">
                <a:solidFill>
                  <a:srgbClr val="2B9556"/>
                </a:solidFill>
              </a:rPr>
              <a:t>3</a:t>
            </a:r>
            <a:r>
              <a:rPr lang="en-US" sz="3200" dirty="0" smtClean="0">
                <a:solidFill>
                  <a:srgbClr val="2B9556"/>
                </a:solidFill>
              </a:rPr>
              <a:t> = +</a:t>
            </a:r>
            <a:endParaRPr lang="en-US" sz="3200" dirty="0">
              <a:solidFill>
                <a:srgbClr val="2B95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direction is the electric field at point P?</a:t>
            </a:r>
            <a:endParaRPr lang="en-US" dirty="0"/>
          </a:p>
        </p:txBody>
      </p:sp>
      <p:pic>
        <p:nvPicPr>
          <p:cNvPr id="4" name="Content Placeholder 3" descr="Screen Shot 2017-09-16 at 4.04.41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45" b="17077"/>
          <a:stretch/>
        </p:blipFill>
        <p:spPr>
          <a:xfrm>
            <a:off x="430559" y="1471841"/>
            <a:ext cx="8555375" cy="3522057"/>
          </a:xfrm>
        </p:spPr>
      </p:pic>
    </p:spTree>
    <p:extLst>
      <p:ext uri="{BB962C8B-B14F-4D97-AF65-F5344CB8AC3E}">
        <p14:creationId xmlns:p14="http://schemas.microsoft.com/office/powerpoint/2010/main" val="198190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direction is the electric field at point P?</a:t>
            </a:r>
            <a:endParaRPr lang="en-US" dirty="0"/>
          </a:p>
        </p:txBody>
      </p:sp>
      <p:pic>
        <p:nvPicPr>
          <p:cNvPr id="4" name="Content Placeholder 3" descr="Screen Shot 2017-09-16 at 4.04.41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45" b="17077"/>
          <a:stretch/>
        </p:blipFill>
        <p:spPr>
          <a:xfrm>
            <a:off x="430559" y="1471841"/>
            <a:ext cx="8555375" cy="3522057"/>
          </a:xfrm>
        </p:spPr>
      </p:pic>
      <p:cxnSp>
        <p:nvCxnSpPr>
          <p:cNvPr id="5" name="Straight Arrow Connector 4"/>
          <p:cNvCxnSpPr/>
          <p:nvPr/>
        </p:nvCxnSpPr>
        <p:spPr>
          <a:xfrm flipH="1">
            <a:off x="2755579" y="4800169"/>
            <a:ext cx="172224" cy="9148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31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006" y="129151"/>
            <a:ext cx="8368994" cy="1980338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Given below are arrangements of three fixed electric charges. In each figure, a point labeled P is also identified. All of the charges are the same size charge</a:t>
            </a:r>
            <a:r>
              <a:rPr lang="en-US" sz="1800" i="1" dirty="0">
                <a:solidFill>
                  <a:schemeClr val="tx2"/>
                </a:solidFill>
              </a:rPr>
              <a:t>, q</a:t>
            </a:r>
            <a:r>
              <a:rPr lang="en-US" sz="1800" dirty="0">
                <a:solidFill>
                  <a:schemeClr val="tx2"/>
                </a:solidFill>
              </a:rPr>
              <a:t>, but they can be either positive or negative as indicated. The charges and point P all lie on a straight line. The distances between adjacent items, either between two charges or between a charge and point P, are all the same. There are no other charges in this region. A test charge, +</a:t>
            </a:r>
            <a:r>
              <a:rPr lang="en-US" sz="1800" i="1" dirty="0">
                <a:solidFill>
                  <a:schemeClr val="tx2"/>
                </a:solidFill>
              </a:rPr>
              <a:t>Q</a:t>
            </a:r>
            <a:r>
              <a:rPr lang="en-US" sz="1800" dirty="0">
                <a:solidFill>
                  <a:schemeClr val="tx2"/>
                </a:solidFill>
              </a:rPr>
              <a:t>, is placed at point P. </a:t>
            </a:r>
            <a:r>
              <a:rPr lang="en-US" sz="1800" dirty="0">
                <a:solidFill>
                  <a:schemeClr val="tx2"/>
                </a:solidFill>
              </a:rPr>
              <a:t/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rgbClr val="FF0000"/>
                </a:solidFill>
              </a:rPr>
              <a:t>Rank these arrangements from greatest to least on the basis of the strength (magnitude) of the electric force on the test charge, +</a:t>
            </a:r>
            <a:r>
              <a:rPr lang="en-US" sz="1800" b="1" i="1" dirty="0">
                <a:solidFill>
                  <a:srgbClr val="FF0000"/>
                </a:solidFill>
              </a:rPr>
              <a:t>Q</a:t>
            </a:r>
            <a:r>
              <a:rPr lang="en-US" sz="1800" b="1" dirty="0">
                <a:solidFill>
                  <a:srgbClr val="FF0000"/>
                </a:solidFill>
              </a:rPr>
              <a:t>, at P. 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creen Shot 2017-09-18 at 12.23.0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4" r="-4004"/>
          <a:stretch>
            <a:fillRect/>
          </a:stretch>
        </p:blipFill>
        <p:spPr>
          <a:xfrm>
            <a:off x="1463902" y="2063839"/>
            <a:ext cx="6910474" cy="3672686"/>
          </a:xfrm>
        </p:spPr>
      </p:pic>
    </p:spTree>
    <p:extLst>
      <p:ext uri="{BB962C8B-B14F-4D97-AF65-F5344CB8AC3E}">
        <p14:creationId xmlns:p14="http://schemas.microsoft.com/office/powerpoint/2010/main" val="262432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006" y="129151"/>
            <a:ext cx="8368994" cy="1980338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Rank </a:t>
            </a:r>
            <a:r>
              <a:rPr lang="en-US" sz="1800" b="1" dirty="0">
                <a:solidFill>
                  <a:srgbClr val="FF0000"/>
                </a:solidFill>
              </a:rPr>
              <a:t>these arrangements from greatest to least on the basis of the strength (magnitude) of the electric force on the test charge, +</a:t>
            </a:r>
            <a:r>
              <a:rPr lang="en-US" sz="1800" b="1" i="1" dirty="0">
                <a:solidFill>
                  <a:srgbClr val="FF0000"/>
                </a:solidFill>
              </a:rPr>
              <a:t>Q</a:t>
            </a:r>
            <a:r>
              <a:rPr lang="en-US" sz="1800" b="1" dirty="0">
                <a:solidFill>
                  <a:srgbClr val="FF0000"/>
                </a:solidFill>
              </a:rPr>
              <a:t>, at P. </a:t>
            </a:r>
            <a:r>
              <a:rPr lang="en-US" sz="1800" b="1" dirty="0" smtClean="0">
                <a:solidFill>
                  <a:srgbClr val="FF0000"/>
                </a:solidFill>
              </a:rPr>
              <a:t/>
            </a:r>
            <a:br>
              <a:rPr lang="en-US" sz="1800" b="1" dirty="0" smtClean="0">
                <a:solidFill>
                  <a:srgbClr val="FF0000"/>
                </a:solidFill>
              </a:rPr>
            </a:br>
            <a:r>
              <a:rPr lang="en-US" sz="1800" b="1" dirty="0">
                <a:solidFill>
                  <a:srgbClr val="FF0000"/>
                </a:solidFill>
              </a:rPr>
              <a:t/>
            </a:r>
            <a:br>
              <a:rPr lang="en-US" sz="1800" b="1" dirty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D&gt;C&gt;A&gt;F&gt;E&gt;B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Screen Shot 2017-09-18 at 12.23.0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4" r="-4004"/>
          <a:stretch>
            <a:fillRect/>
          </a:stretch>
        </p:blipFill>
        <p:spPr>
          <a:xfrm>
            <a:off x="1463902" y="2063839"/>
            <a:ext cx="6910474" cy="3672686"/>
          </a:xfrm>
        </p:spPr>
      </p:pic>
    </p:spTree>
    <p:extLst>
      <p:ext uri="{BB962C8B-B14F-4D97-AF65-F5344CB8AC3E}">
        <p14:creationId xmlns:p14="http://schemas.microsoft.com/office/powerpoint/2010/main" val="32173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take out your notes!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67" y="1619250"/>
            <a:ext cx="8044143" cy="3524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u="sng" smtClean="0"/>
              <a:t>Electric Fields on MULTIPLE CHARGES</a:t>
            </a:r>
            <a:endParaRPr lang="en-US" sz="2200" dirty="0"/>
          </a:p>
        </p:txBody>
      </p:sp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238" y="1369606"/>
            <a:ext cx="3955762" cy="434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7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Challenging Questions!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36159" y="1394460"/>
            <a:ext cx="8254579" cy="3619500"/>
          </a:xfrm>
        </p:spPr>
        <p:txBody>
          <a:bodyPr>
            <a:normAutofit/>
          </a:bodyPr>
          <a:lstStyle/>
          <a:p>
            <a:pPr marL="492862" indent="-457200">
              <a:buFont typeface="+mj-lt"/>
              <a:buAutoNum type="arabicPeriod"/>
            </a:pPr>
            <a:r>
              <a:rPr lang="en-US" sz="2000" dirty="0" smtClean="0"/>
              <a:t>Please form a group of 2 or 3</a:t>
            </a:r>
          </a:p>
          <a:p>
            <a:pPr marL="492862" indent="-457200">
              <a:buFont typeface="+mj-lt"/>
              <a:buAutoNum type="arabicPeriod"/>
            </a:pPr>
            <a:r>
              <a:rPr lang="en-US" sz="2000" dirty="0" smtClean="0"/>
              <a:t>Collect a whiteboard access the activity from my website </a:t>
            </a:r>
            <a:r>
              <a:rPr lang="en-US" sz="2000" b="1" dirty="0" smtClean="0"/>
              <a:t>(</a:t>
            </a:r>
            <a:r>
              <a:rPr lang="en-US" sz="2000" b="1" u="sng" dirty="0" smtClean="0"/>
              <a:t>Unit 1 </a:t>
            </a:r>
            <a:r>
              <a:rPr lang="en-US" sz="2000" b="1" dirty="0" smtClean="0"/>
              <a:t>- Day 2</a:t>
            </a:r>
            <a:r>
              <a:rPr lang="en-US" sz="2000" dirty="0" smtClean="0"/>
              <a:t>)</a:t>
            </a:r>
          </a:p>
          <a:p>
            <a:pPr marL="492862" indent="-457200">
              <a:buFont typeface="+mj-lt"/>
              <a:buAutoNum type="arabicPeriod"/>
            </a:pPr>
            <a:r>
              <a:rPr lang="en-US" sz="2000" dirty="0" smtClean="0"/>
              <a:t>Work your way through the question(s) on the whiteboard as a group</a:t>
            </a:r>
          </a:p>
          <a:p>
            <a:pPr marL="492862" indent="-457200">
              <a:buFont typeface="+mj-lt"/>
              <a:buAutoNum type="arabicPeriod"/>
            </a:pPr>
            <a:r>
              <a:rPr lang="en-US" sz="2000" dirty="0" smtClean="0"/>
              <a:t>These are not easy questions, </a:t>
            </a:r>
            <a:r>
              <a:rPr lang="en-US" sz="2000" b="1" i="1" dirty="0" smtClean="0">
                <a:solidFill>
                  <a:srgbClr val="FF0000"/>
                </a:solidFill>
              </a:rPr>
              <a:t>reflect on your understanding</a:t>
            </a:r>
          </a:p>
        </p:txBody>
      </p:sp>
    </p:spTree>
    <p:extLst>
      <p:ext uri="{BB962C8B-B14F-4D97-AF65-F5344CB8AC3E}">
        <p14:creationId xmlns:p14="http://schemas.microsoft.com/office/powerpoint/2010/main" val="149025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PinkFloralBroca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PinkFloralBroca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C30D95C-3EF8-44E8-B33B-528BD41806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Tower.potx</Template>
  <TotalTime>0</TotalTime>
  <Words>310</Words>
  <Application>Microsoft Macintosh PowerPoint</Application>
  <PresentationFormat>On-screen Show (16:10)</PresentationFormat>
  <Paragraphs>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Wireframe Building 16x9</vt:lpstr>
      <vt:lpstr>AP Physics 2 – Class Starter</vt:lpstr>
      <vt:lpstr>Assign a charge (+, -, 0) for Q1, Q2 and Q3 </vt:lpstr>
      <vt:lpstr>Assign a charge (+, -, 0) for Q1, Q2 and Q3 </vt:lpstr>
      <vt:lpstr>What direction is the electric field at point P?</vt:lpstr>
      <vt:lpstr>What direction is the electric field at point P?</vt:lpstr>
      <vt:lpstr>Given below are arrangements of three fixed electric charges. In each figure, a point labeled P is also identified. All of the charges are the same size charge, q, but they can be either positive or negative as indicated. The charges and point P all lie on a straight line. The distances between adjacent items, either between two charges or between a charge and point P, are all the same. There are no other charges in this region. A test charge, +Q, is placed at point P.  Rank these arrangements from greatest to least on the basis of the strength (magnitude) of the electric force on the test charge, +Q, at P. </vt:lpstr>
      <vt:lpstr>Rank these arrangements from greatest to least on the basis of the strength (magnitude) of the electric force on the test charge, +Q, at P.   D&gt;C&gt;A&gt;F&gt;E&gt;B</vt:lpstr>
      <vt:lpstr>Please take out your notes!</vt:lpstr>
      <vt:lpstr>Challenging Questions!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modified xsi:type="dcterms:W3CDTF">2017-09-19T15:32:43Z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TC034173939991</vt:lpwstr>
  </property>
</Properties>
</file>