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14"/>
  </p:notesMasterIdLst>
  <p:handoutMasterIdLst>
    <p:handoutMasterId r:id="rId15"/>
  </p:handoutMasterIdLst>
  <p:sldIdLst>
    <p:sldId id="278" r:id="rId3"/>
    <p:sldId id="280" r:id="rId4"/>
    <p:sldId id="281" r:id="rId5"/>
    <p:sldId id="282" r:id="rId6"/>
    <p:sldId id="283" r:id="rId7"/>
    <p:sldId id="284" r:id="rId8"/>
    <p:sldId id="288" r:id="rId9"/>
    <p:sldId id="289" r:id="rId10"/>
    <p:sldId id="285" r:id="rId11"/>
    <p:sldId id="286" r:id="rId12"/>
    <p:sldId id="287" r:id="rId13"/>
  </p:sldIdLst>
  <p:sldSz cx="9144000" cy="5715000" type="screen16x10"/>
  <p:notesSz cx="6858000" cy="9144000"/>
  <p:defaultTextStyle>
    <a:defPPr>
      <a:defRPr lang="en-US"/>
    </a:defPPr>
    <a:lvl1pPr marL="0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62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323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985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647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309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970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632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3294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6" autoAdjust="0"/>
    <p:restoredTop sz="94660"/>
  </p:normalViewPr>
  <p:slideViewPr>
    <p:cSldViewPr>
      <p:cViewPr varScale="1">
        <p:scale>
          <a:sx n="97" d="100"/>
          <a:sy n="97" d="100"/>
        </p:scale>
        <p:origin x="-1248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18-01-10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18-01-10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62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323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985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647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309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970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632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3294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2863" y="1587503"/>
            <a:ext cx="7078274" cy="1354666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3700">
                <a:solidFill>
                  <a:schemeClr val="tx2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6847" y="3047603"/>
            <a:ext cx="7074291" cy="82589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cap="all" baseline="0">
                <a:solidFill>
                  <a:schemeClr val="tx2"/>
                </a:solidFill>
              </a:defRPr>
            </a:lvl1pPr>
            <a:lvl2pPr marL="35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18-01-10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914400" y="1333500"/>
            <a:ext cx="7306712" cy="60960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914400" y="4042833"/>
            <a:ext cx="7306712" cy="60960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18-01-10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7844" y="362480"/>
            <a:ext cx="876528" cy="4717521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8" y="362480"/>
            <a:ext cx="6311956" cy="471752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18-01-10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18-01-10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825500"/>
            <a:ext cx="7010399" cy="1862669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3700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3111500"/>
            <a:ext cx="7010399" cy="10160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600" cap="all" baseline="0">
                <a:solidFill>
                  <a:schemeClr val="tx1"/>
                </a:solidFill>
              </a:defRPr>
            </a:lvl1pPr>
            <a:lvl2pPr marL="356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3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98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6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3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9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6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32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18-01-10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2455976" y="2896447"/>
            <a:ext cx="4232051" cy="45720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7133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7133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02833"/>
            <a:ext cx="3581400" cy="35560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2833"/>
            <a:ext cx="3581400" cy="35560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18-01-10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448" y="1502833"/>
            <a:ext cx="3578286" cy="592667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/>
            </a:lvl1pPr>
            <a:lvl2pPr marL="356662" indent="0">
              <a:buNone/>
              <a:defRPr sz="1600" b="1"/>
            </a:lvl2pPr>
            <a:lvl3pPr marL="713323" indent="0">
              <a:buNone/>
              <a:defRPr sz="1400" b="1"/>
            </a:lvl3pPr>
            <a:lvl4pPr marL="1069985" indent="0">
              <a:buNone/>
              <a:defRPr sz="1200" b="1"/>
            </a:lvl4pPr>
            <a:lvl5pPr marL="1426647" indent="0">
              <a:buNone/>
              <a:defRPr sz="1200" b="1"/>
            </a:lvl5pPr>
            <a:lvl6pPr marL="1783309" indent="0">
              <a:buNone/>
              <a:defRPr sz="1200" b="1"/>
            </a:lvl6pPr>
            <a:lvl7pPr marL="2139970" indent="0">
              <a:buNone/>
              <a:defRPr sz="1200" b="1"/>
            </a:lvl7pPr>
            <a:lvl8pPr marL="2496632" indent="0">
              <a:buNone/>
              <a:defRPr sz="1200" b="1"/>
            </a:lvl8pPr>
            <a:lvl9pPr marL="2853294" indent="0">
              <a:buNone/>
              <a:defRPr sz="12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095500"/>
            <a:ext cx="3581400" cy="2963333"/>
          </a:xfrm>
        </p:spPr>
        <p:txBody>
          <a:bodyPr>
            <a:normAutofit/>
          </a:bodyPr>
          <a:lstStyle>
            <a:lvl1pPr>
              <a:spcBef>
                <a:spcPts val="1248"/>
              </a:spcBef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248" y="1502833"/>
            <a:ext cx="3578286" cy="592667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/>
            </a:lvl1pPr>
            <a:lvl2pPr marL="356662" indent="0">
              <a:buNone/>
              <a:defRPr sz="1600" b="1"/>
            </a:lvl2pPr>
            <a:lvl3pPr marL="713323" indent="0">
              <a:buNone/>
              <a:defRPr sz="1400" b="1"/>
            </a:lvl3pPr>
            <a:lvl4pPr marL="1069985" indent="0">
              <a:buNone/>
              <a:defRPr sz="1200" b="1"/>
            </a:lvl4pPr>
            <a:lvl5pPr marL="1426647" indent="0">
              <a:buNone/>
              <a:defRPr sz="1200" b="1"/>
            </a:lvl5pPr>
            <a:lvl6pPr marL="1783309" indent="0">
              <a:buNone/>
              <a:defRPr sz="1200" b="1"/>
            </a:lvl6pPr>
            <a:lvl7pPr marL="2139970" indent="0">
              <a:buNone/>
              <a:defRPr sz="1200" b="1"/>
            </a:lvl7pPr>
            <a:lvl8pPr marL="2496632" indent="0">
              <a:buNone/>
              <a:defRPr sz="1200" b="1"/>
            </a:lvl8pPr>
            <a:lvl9pPr marL="2853294" indent="0">
              <a:buNone/>
              <a:defRPr sz="12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095500"/>
            <a:ext cx="3581400" cy="2963333"/>
          </a:xfrm>
        </p:spPr>
        <p:txBody>
          <a:bodyPr>
            <a:normAutofit/>
          </a:bodyPr>
          <a:lstStyle>
            <a:lvl1pPr>
              <a:spcBef>
                <a:spcPts val="1248"/>
              </a:spcBef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18-01-10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18-01-10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18-01-10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5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502834"/>
            <a:ext cx="4953001" cy="3556001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502834"/>
            <a:ext cx="2133601" cy="3556001"/>
          </a:xfrm>
        </p:spPr>
        <p:txBody>
          <a:bodyPr>
            <a:normAutofit/>
          </a:bodyPr>
          <a:lstStyle>
            <a:lvl1pPr marL="0" indent="0">
              <a:spcBef>
                <a:spcPts val="1248"/>
              </a:spcBef>
              <a:buNone/>
              <a:defRPr sz="1600"/>
            </a:lvl1pPr>
            <a:lvl2pPr marL="356662" indent="0">
              <a:buNone/>
              <a:defRPr sz="900"/>
            </a:lvl2pPr>
            <a:lvl3pPr marL="713323" indent="0">
              <a:buNone/>
              <a:defRPr sz="800"/>
            </a:lvl3pPr>
            <a:lvl4pPr marL="1069985" indent="0">
              <a:buNone/>
              <a:defRPr sz="700"/>
            </a:lvl4pPr>
            <a:lvl5pPr marL="1426647" indent="0">
              <a:buNone/>
              <a:defRPr sz="700"/>
            </a:lvl5pPr>
            <a:lvl6pPr marL="1783309" indent="0">
              <a:buNone/>
              <a:defRPr sz="700"/>
            </a:lvl6pPr>
            <a:lvl7pPr marL="2139970" indent="0">
              <a:buNone/>
              <a:defRPr sz="700"/>
            </a:lvl7pPr>
            <a:lvl8pPr marL="2496632" indent="0">
              <a:buNone/>
              <a:defRPr sz="700"/>
            </a:lvl8pPr>
            <a:lvl9pPr marL="2853294" indent="0">
              <a:buNone/>
              <a:defRPr sz="7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18-01-10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1502833"/>
            <a:ext cx="4953000" cy="355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93" tIns="47546" rIns="95093" bIns="47546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5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4316" y="1604433"/>
            <a:ext cx="4773168" cy="3352800"/>
          </a:xfrm>
          <a:solidFill>
            <a:schemeClr val="bg2"/>
          </a:solidFill>
        </p:spPr>
        <p:txBody>
          <a:bodyPr tIns="713323">
            <a:normAutofit/>
          </a:bodyPr>
          <a:lstStyle>
            <a:lvl1pPr marL="0" indent="0" algn="ctr">
              <a:buNone/>
              <a:defRPr sz="1900"/>
            </a:lvl1pPr>
            <a:lvl2pPr marL="356662" indent="0">
              <a:buNone/>
              <a:defRPr sz="2200"/>
            </a:lvl2pPr>
            <a:lvl3pPr marL="713323" indent="0">
              <a:buNone/>
              <a:defRPr sz="1900"/>
            </a:lvl3pPr>
            <a:lvl4pPr marL="1069985" indent="0">
              <a:buNone/>
              <a:defRPr sz="1600"/>
            </a:lvl4pPr>
            <a:lvl5pPr marL="1426647" indent="0">
              <a:buNone/>
              <a:defRPr sz="1600"/>
            </a:lvl5pPr>
            <a:lvl6pPr marL="1783309" indent="0">
              <a:buNone/>
              <a:defRPr sz="1600"/>
            </a:lvl6pPr>
            <a:lvl7pPr marL="2139970" indent="0">
              <a:buNone/>
              <a:defRPr sz="1600"/>
            </a:lvl7pPr>
            <a:lvl8pPr marL="2496632" indent="0">
              <a:buNone/>
              <a:defRPr sz="1600"/>
            </a:lvl8pPr>
            <a:lvl9pPr marL="2853294" indent="0">
              <a:buNone/>
              <a:defRPr sz="16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502834"/>
            <a:ext cx="2133601" cy="3471333"/>
          </a:xfrm>
        </p:spPr>
        <p:txBody>
          <a:bodyPr>
            <a:normAutofit/>
          </a:bodyPr>
          <a:lstStyle>
            <a:lvl1pPr marL="0" indent="0">
              <a:spcBef>
                <a:spcPts val="1248"/>
              </a:spcBef>
              <a:buNone/>
              <a:defRPr sz="1600"/>
            </a:lvl1pPr>
            <a:lvl2pPr marL="356662" indent="0">
              <a:buNone/>
              <a:defRPr sz="900"/>
            </a:lvl2pPr>
            <a:lvl3pPr marL="713323" indent="0">
              <a:buNone/>
              <a:defRPr sz="800"/>
            </a:lvl3pPr>
            <a:lvl4pPr marL="1069985" indent="0">
              <a:buNone/>
              <a:defRPr sz="700"/>
            </a:lvl4pPr>
            <a:lvl5pPr marL="1426647" indent="0">
              <a:buNone/>
              <a:defRPr sz="700"/>
            </a:lvl5pPr>
            <a:lvl6pPr marL="1783309" indent="0">
              <a:buNone/>
              <a:defRPr sz="700"/>
            </a:lvl6pPr>
            <a:lvl7pPr marL="2139970" indent="0">
              <a:buNone/>
              <a:defRPr sz="700"/>
            </a:lvl7pPr>
            <a:lvl8pPr marL="2496632" indent="0">
              <a:buNone/>
              <a:defRPr sz="700"/>
            </a:lvl8pPr>
            <a:lvl9pPr marL="2853294" indent="0">
              <a:buNone/>
              <a:defRPr sz="7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18-01-10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algn="ctr"/>
            <a:endParaRPr sz="1900"/>
          </a:p>
        </p:txBody>
      </p:sp>
      <p:sp>
        <p:nvSpPr>
          <p:cNvPr id="8" name="Rounded Rectangle 7"/>
          <p:cNvSpPr/>
          <p:nvPr/>
        </p:nvSpPr>
        <p:spPr>
          <a:xfrm>
            <a:off x="228600" y="251460"/>
            <a:ext cx="8686800" cy="5212080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93" tIns="47546" rIns="95093" bIns="47546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59833"/>
            <a:ext cx="7315200" cy="973667"/>
          </a:xfrm>
          <a:prstGeom prst="rect">
            <a:avLst/>
          </a:prstGeom>
        </p:spPr>
        <p:txBody>
          <a:bodyPr vert="horz" lIns="71332" tIns="35666" rIns="71332" bIns="35666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02833"/>
            <a:ext cx="7315200" cy="3556000"/>
          </a:xfrm>
          <a:prstGeom prst="rect">
            <a:avLst/>
          </a:prstGeom>
        </p:spPr>
        <p:txBody>
          <a:bodyPr vert="horz" lIns="71332" tIns="35666" rIns="71332" bIns="35666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9400" y="5143500"/>
            <a:ext cx="914400" cy="254000"/>
          </a:xfrm>
          <a:prstGeom prst="rect">
            <a:avLst/>
          </a:prstGeom>
        </p:spPr>
        <p:txBody>
          <a:bodyPr vert="horz" lIns="71332" tIns="35666" rIns="71332" bIns="35666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18-01-10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143500"/>
            <a:ext cx="5562601" cy="254000"/>
          </a:xfrm>
          <a:prstGeom prst="rect">
            <a:avLst/>
          </a:prstGeom>
        </p:spPr>
        <p:txBody>
          <a:bodyPr vert="horz" lIns="71332" tIns="35666" rIns="71332" bIns="35666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1" y="5143500"/>
            <a:ext cx="533400" cy="254000"/>
          </a:xfrm>
          <a:prstGeom prst="rect">
            <a:avLst/>
          </a:prstGeom>
        </p:spPr>
        <p:txBody>
          <a:bodyPr vert="horz" lIns="71332" tIns="35666" rIns="71332" bIns="35666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713323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597" indent="-192597" algn="l" defTabSz="713323" rtl="0" eaLnBrk="1" latinLnBrk="0" hangingPunct="1">
        <a:lnSpc>
          <a:spcPct val="90000"/>
        </a:lnSpc>
        <a:spcBef>
          <a:spcPts val="1404"/>
        </a:spcBef>
        <a:buClr>
          <a:schemeClr val="tx1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27994" indent="-192597" algn="l" defTabSz="713323" rtl="0" eaLnBrk="1" latinLnBrk="0" hangingPunct="1">
        <a:lnSpc>
          <a:spcPct val="90000"/>
        </a:lnSpc>
        <a:spcBef>
          <a:spcPts val="624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3391" indent="-192597" algn="l" defTabSz="713323" rtl="0" eaLnBrk="1" latinLnBrk="0" hangingPunct="1">
        <a:lnSpc>
          <a:spcPct val="90000"/>
        </a:lnSpc>
        <a:spcBef>
          <a:spcPts val="624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98788" indent="-192597" algn="l" defTabSz="713323" rtl="0" eaLnBrk="1" latinLnBrk="0" hangingPunct="1">
        <a:lnSpc>
          <a:spcPct val="90000"/>
        </a:lnSpc>
        <a:spcBef>
          <a:spcPts val="624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34184" indent="-192597" algn="l" defTabSz="713323" rtl="0" eaLnBrk="1" latinLnBrk="0" hangingPunct="1">
        <a:lnSpc>
          <a:spcPct val="90000"/>
        </a:lnSpc>
        <a:spcBef>
          <a:spcPts val="624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69581" indent="-192597" algn="l" defTabSz="713323" rtl="0" eaLnBrk="1" latinLnBrk="0" hangingPunct="1">
        <a:lnSpc>
          <a:spcPct val="90000"/>
        </a:lnSpc>
        <a:spcBef>
          <a:spcPts val="624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04978" indent="-192597" algn="l" defTabSz="713323" rtl="0" eaLnBrk="1" latinLnBrk="0" hangingPunct="1">
        <a:lnSpc>
          <a:spcPct val="90000"/>
        </a:lnSpc>
        <a:spcBef>
          <a:spcPts val="624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0374" indent="-192597" algn="l" defTabSz="713323" rtl="0" eaLnBrk="1" latinLnBrk="0" hangingPunct="1">
        <a:lnSpc>
          <a:spcPct val="90000"/>
        </a:lnSpc>
        <a:spcBef>
          <a:spcPts val="624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75771" indent="-192597" algn="l" defTabSz="713323" rtl="0" eaLnBrk="1" latinLnBrk="0" hangingPunct="1">
        <a:lnSpc>
          <a:spcPct val="90000"/>
        </a:lnSpc>
        <a:spcBef>
          <a:spcPts val="624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62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323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985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647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309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970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632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3294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AP Physics 1 </a:t>
            </a:r>
            <a:r>
              <a:rPr lang="en-US" sz="2800" dirty="0" smtClean="0"/>
              <a:t>– Class Starter</a:t>
            </a:r>
            <a:endParaRPr lang="en-US" sz="2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1000" y="1502833"/>
            <a:ext cx="8305800" cy="355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Let’s take the morning to review the concepts you learned last class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Form a group of 2 or 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smtClean="0"/>
              <a:t>Collect </a:t>
            </a:r>
            <a:r>
              <a:rPr lang="en-US" sz="2200" dirty="0" smtClean="0"/>
              <a:t>a whiteboard and pens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I will post 4 sets of questions, please complete the questions AND write down any questions you may have for me!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So what did we leave out</a:t>
            </a:r>
            <a:r>
              <a:rPr lang="is-IS" sz="2400" b="1" dirty="0" smtClean="0"/>
              <a:t>…?</a:t>
            </a:r>
            <a:endParaRPr lang="en-US" sz="2400" b="1" dirty="0" smtClean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1451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of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3619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You have the rest of class to work your way through the 4.1 Worksheets</a:t>
            </a:r>
          </a:p>
          <a:p>
            <a:pPr marL="0" indent="0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i="1" dirty="0" smtClean="0">
                <a:solidFill>
                  <a:srgbClr val="008000"/>
                </a:solidFill>
              </a:rPr>
              <a:t>Please use this time effectively</a:t>
            </a:r>
            <a:endParaRPr lang="en-US" sz="2200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5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02833"/>
            <a:ext cx="8229600" cy="355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baseball (</a:t>
            </a:r>
            <a:r>
              <a:rPr lang="en-US" sz="2400" dirty="0" smtClean="0"/>
              <a:t>m = 0.14 </a:t>
            </a:r>
            <a:r>
              <a:rPr lang="en-US" sz="2400" dirty="0"/>
              <a:t>kg) traveling at </a:t>
            </a:r>
            <a:r>
              <a:rPr lang="en-US" sz="2400" dirty="0" smtClean="0"/>
              <a:t>40. m</a:t>
            </a:r>
            <a:r>
              <a:rPr lang="en-US" sz="2400" dirty="0"/>
              <a:t>/s moves a fielder’s glove backward </a:t>
            </a:r>
            <a:r>
              <a:rPr lang="en-US" sz="2400" dirty="0" smtClean="0"/>
              <a:t>0.20 m </a:t>
            </a:r>
            <a:r>
              <a:rPr lang="en-US" sz="2400" dirty="0"/>
              <a:t>when the ball is caught. What was the </a:t>
            </a:r>
            <a:r>
              <a:rPr lang="en-US" sz="2400" dirty="0" smtClean="0"/>
              <a:t>average amount </a:t>
            </a:r>
            <a:r>
              <a:rPr lang="en-US" sz="2400" dirty="0"/>
              <a:t>of force exerted by the ball on the glove?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122973"/>
              </p:ext>
            </p:extLst>
          </p:nvPr>
        </p:nvGraphicFramePr>
        <p:xfrm>
          <a:off x="2131353" y="2671710"/>
          <a:ext cx="4673600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1905000" imgH="1092200" progId="Equation.3">
                  <p:embed/>
                </p:oleObj>
              </mc:Choice>
              <mc:Fallback>
                <p:oleObj name="Equation" r:id="rId3" imgW="1905000" imgH="1092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1353" y="2671710"/>
                        <a:ext cx="4673600" cy="267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871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dirty="0" smtClean="0"/>
              <a:t>10.0 kg </a:t>
            </a:r>
            <a:r>
              <a:rPr lang="en-US" sz="2400" dirty="0"/>
              <a:t>crate is being pushed </a:t>
            </a:r>
            <a:r>
              <a:rPr lang="en-US" sz="2400" dirty="0" smtClean="0"/>
              <a:t>5.0 m </a:t>
            </a:r>
            <a:r>
              <a:rPr lang="en-US" sz="2400" dirty="0"/>
              <a:t>along a floor by an </a:t>
            </a:r>
            <a:r>
              <a:rPr lang="en-US" sz="2400" dirty="0" smtClean="0"/>
              <a:t>80.0 N </a:t>
            </a:r>
            <a:r>
              <a:rPr lang="en-US" sz="2400" dirty="0"/>
              <a:t>force. The </a:t>
            </a:r>
            <a:r>
              <a:rPr lang="en-US" sz="2400" dirty="0" smtClean="0"/>
              <a:t>μ between </a:t>
            </a:r>
            <a:r>
              <a:rPr lang="en-US" sz="2400" dirty="0"/>
              <a:t>the floor and </a:t>
            </a:r>
            <a:r>
              <a:rPr lang="en-US" sz="2400" dirty="0" smtClean="0"/>
              <a:t>the </a:t>
            </a:r>
            <a:r>
              <a:rPr lang="en-US" sz="2400" dirty="0"/>
              <a:t>crate is 0.1. Determine the work done on the crate by </a:t>
            </a:r>
            <a:r>
              <a:rPr lang="en-US" sz="2400" dirty="0" smtClean="0"/>
              <a:t>the 80.0 N force.</a:t>
            </a:r>
            <a:endParaRPr lang="en-US" sz="2400" dirty="0"/>
          </a:p>
        </p:txBody>
      </p:sp>
      <p:pic>
        <p:nvPicPr>
          <p:cNvPr id="7" name="Content Placeholder 6" descr="Screen Shot 2016-01-03 at 7.24.48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398" b="-57398"/>
          <a:stretch>
            <a:fillRect/>
          </a:stretch>
        </p:blipFill>
        <p:spPr>
          <a:xfrm>
            <a:off x="4438612" y="1177278"/>
            <a:ext cx="4415468" cy="4123592"/>
          </a:xfr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673730"/>
              </p:ext>
            </p:extLst>
          </p:nvPr>
        </p:nvGraphicFramePr>
        <p:xfrm>
          <a:off x="363145" y="4411663"/>
          <a:ext cx="8253413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4" imgW="3022600" imgH="254000" progId="Equation.3">
                  <p:embed/>
                </p:oleObj>
              </mc:Choice>
              <mc:Fallback>
                <p:oleObj name="Equation" r:id="rId4" imgW="30226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3145" y="4411663"/>
                        <a:ext cx="8253413" cy="69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189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How much work does it take to accelerate a </a:t>
            </a:r>
            <a:r>
              <a:rPr lang="en-US" sz="2400" dirty="0" smtClean="0"/>
              <a:t>1000. kg </a:t>
            </a:r>
            <a:r>
              <a:rPr lang="en-US" sz="2400" dirty="0"/>
              <a:t>car from </a:t>
            </a:r>
            <a:r>
              <a:rPr lang="en-US" sz="2400" dirty="0" smtClean="0"/>
              <a:t>50. m</a:t>
            </a:r>
            <a:r>
              <a:rPr lang="en-US" sz="2400" dirty="0"/>
              <a:t>/</a:t>
            </a:r>
            <a:r>
              <a:rPr lang="en-US" sz="2400" dirty="0" smtClean="0"/>
              <a:t>s to rest?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889392"/>
              </p:ext>
            </p:extLst>
          </p:nvPr>
        </p:nvGraphicFramePr>
        <p:xfrm>
          <a:off x="457200" y="2730500"/>
          <a:ext cx="8290997" cy="489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4305300" imgH="254000" progId="Equation.3">
                  <p:embed/>
                </p:oleObj>
              </mc:Choice>
              <mc:Fallback>
                <p:oleObj name="Equation" r:id="rId3" imgW="43053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730500"/>
                        <a:ext cx="8290997" cy="489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245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pic>
        <p:nvPicPr>
          <p:cNvPr id="7" name="Content Placeholder 6" descr="Screen Shot 2016-01-03 at 7.11.06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237" b="-71237"/>
          <a:stretch>
            <a:fillRect/>
          </a:stretch>
        </p:blipFill>
        <p:spPr>
          <a:xfrm>
            <a:off x="1340766" y="1485900"/>
            <a:ext cx="6003885" cy="560701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84076" y="1333501"/>
            <a:ext cx="8502724" cy="2024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A roller coaster car of mass m = 200 kg is released from rest at the top of a 60 m high hill (position A)</a:t>
            </a:r>
            <a:r>
              <a:rPr lang="en-US" sz="2200" dirty="0" smtClean="0"/>
              <a:t>, and </a:t>
            </a:r>
            <a:r>
              <a:rPr lang="en-US" sz="2200" dirty="0"/>
              <a:t>rolls with negligible friction down the hill, through a circular loop of radius 20 m (positions B, C, </a:t>
            </a:r>
            <a:r>
              <a:rPr lang="en-US" sz="2200" dirty="0" smtClean="0"/>
              <a:t>and D</a:t>
            </a:r>
            <a:r>
              <a:rPr lang="en-US" sz="2200" dirty="0"/>
              <a:t>), and along a horizontal track (to position E).</a:t>
            </a:r>
          </a:p>
          <a:p>
            <a:pPr marL="0" indent="0">
              <a:buNone/>
            </a:pPr>
            <a:r>
              <a:rPr lang="en-US" sz="2200" dirty="0" smtClean="0"/>
              <a:t>What </a:t>
            </a:r>
            <a:r>
              <a:rPr lang="en-US" sz="2200" dirty="0"/>
              <a:t>is the velocity of the car at position </a:t>
            </a:r>
            <a:r>
              <a:rPr lang="en-US" sz="2200" dirty="0" smtClean="0"/>
              <a:t>B,C,D and E?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502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pic>
        <p:nvPicPr>
          <p:cNvPr id="7" name="Content Placeholder 6" descr="Screen Shot 2016-01-03 at 7.11.06 PM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237" b="-71237"/>
          <a:stretch>
            <a:fillRect/>
          </a:stretch>
        </p:blipFill>
        <p:spPr>
          <a:xfrm>
            <a:off x="320715" y="1485900"/>
            <a:ext cx="6003885" cy="560701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800" y="1333501"/>
            <a:ext cx="8382000" cy="2024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A roller coaster car of mass m = 200 kg is released from rest at the top of a 60 m high hill (position A)</a:t>
            </a:r>
            <a:r>
              <a:rPr lang="en-US" sz="2200" dirty="0" smtClean="0"/>
              <a:t>, and </a:t>
            </a:r>
            <a:r>
              <a:rPr lang="en-US" sz="2200" dirty="0"/>
              <a:t>rolls with negligible friction down the hill, through a circular loop of radius 20 m (positions B, C, </a:t>
            </a:r>
            <a:r>
              <a:rPr lang="en-US" sz="2200" dirty="0" smtClean="0"/>
              <a:t>and D</a:t>
            </a:r>
            <a:r>
              <a:rPr lang="en-US" sz="2200" dirty="0"/>
              <a:t>), and along a horizontal track (to position E).</a:t>
            </a:r>
          </a:p>
          <a:p>
            <a:pPr marL="0" indent="0">
              <a:buNone/>
            </a:pPr>
            <a:r>
              <a:rPr lang="en-US" sz="2200" dirty="0" smtClean="0"/>
              <a:t>What </a:t>
            </a:r>
            <a:r>
              <a:rPr lang="en-US" sz="2200" dirty="0"/>
              <a:t>is the velocity of the car at position </a:t>
            </a:r>
            <a:r>
              <a:rPr lang="en-US" sz="2200" dirty="0" smtClean="0"/>
              <a:t>B,C,D and E?</a:t>
            </a:r>
            <a:endParaRPr lang="en-US" sz="22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835109"/>
              </p:ext>
            </p:extLst>
          </p:nvPr>
        </p:nvGraphicFramePr>
        <p:xfrm>
          <a:off x="6673470" y="3114261"/>
          <a:ext cx="1886094" cy="2357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4" imgW="914400" imgH="1143000" progId="Equation.3">
                  <p:embed/>
                </p:oleObj>
              </mc:Choice>
              <mc:Fallback>
                <p:oleObj name="Equation" r:id="rId4" imgW="914400" imgH="1143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73470" y="3114261"/>
                        <a:ext cx="1886094" cy="2357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38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66701"/>
            <a:ext cx="7315200" cy="457199"/>
          </a:xfrm>
        </p:spPr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23901"/>
            <a:ext cx="7772400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the figures below, identical boxes of mass 10 kg are moving at the same initial velocity to the right on a flat surface. The same magnitude force, F, is applied to each box for the distance, </a:t>
            </a:r>
            <a:r>
              <a:rPr lang="en-US" i="1" dirty="0"/>
              <a:t>d</a:t>
            </a:r>
            <a:r>
              <a:rPr lang="en-US" dirty="0"/>
              <a:t>, indicated in the figures. </a:t>
            </a:r>
            <a:r>
              <a:rPr lang="en-CA" dirty="0"/>
              <a:t> </a:t>
            </a:r>
            <a:r>
              <a:rPr lang="en-US" b="1" i="1" dirty="0" smtClean="0">
                <a:solidFill>
                  <a:srgbClr val="FF6600"/>
                </a:solidFill>
              </a:rPr>
              <a:t>Rank </a:t>
            </a:r>
            <a:r>
              <a:rPr lang="en-US" b="1" i="1" dirty="0">
                <a:solidFill>
                  <a:srgbClr val="FF6600"/>
                </a:solidFill>
              </a:rPr>
              <a:t>these situations in order of the work done on the box by F while the box moves the indicated distance to the </a:t>
            </a:r>
            <a:r>
              <a:rPr lang="en-US" b="1" i="1" dirty="0" smtClean="0">
                <a:solidFill>
                  <a:srgbClr val="FF6600"/>
                </a:solidFill>
              </a:rPr>
              <a:t>right.</a:t>
            </a:r>
            <a:r>
              <a:rPr lang="en-CA" b="1" i="1" dirty="0" smtClean="0">
                <a:solidFill>
                  <a:srgbClr val="FF6600"/>
                </a:solidFill>
              </a:rPr>
              <a:t> </a:t>
            </a:r>
            <a:endParaRPr lang="en-US" b="1" i="1" dirty="0">
              <a:solidFill>
                <a:srgbClr val="FF6600"/>
              </a:solidFill>
            </a:endParaRPr>
          </a:p>
        </p:txBody>
      </p:sp>
      <p:pic>
        <p:nvPicPr>
          <p:cNvPr id="7" name="Picture 6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61" y="2114156"/>
            <a:ext cx="6331639" cy="2608070"/>
          </a:xfrm>
          <a:prstGeom prst="rect">
            <a:avLst/>
          </a:prstGeom>
        </p:spPr>
      </p:pic>
      <p:pic>
        <p:nvPicPr>
          <p:cNvPr id="8" name="Picture 7" descr="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762500"/>
            <a:ext cx="54737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3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66701"/>
            <a:ext cx="7315200" cy="457199"/>
          </a:xfrm>
        </p:spPr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23901"/>
            <a:ext cx="7772400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the figures below, identical boxes of mass 10 kg are moving at the same initial velocity to the right on a flat surface. The same magnitude force, F, is applied to each box for the distance, </a:t>
            </a:r>
            <a:r>
              <a:rPr lang="en-US" i="1" dirty="0"/>
              <a:t>d</a:t>
            </a:r>
            <a:r>
              <a:rPr lang="en-US" dirty="0"/>
              <a:t>, indicated in the figures. </a:t>
            </a:r>
            <a:r>
              <a:rPr lang="en-US" b="1" i="1" dirty="0">
                <a:solidFill>
                  <a:srgbClr val="FF6600"/>
                </a:solidFill>
              </a:rPr>
              <a:t>Rank these situations in order of the work done on the box by F while the box moves the indicated distance to the right.</a:t>
            </a:r>
            <a:r>
              <a:rPr lang="en-CA" b="1" i="1">
                <a:solidFill>
                  <a:srgbClr val="FF6600"/>
                </a:solidFill>
              </a:rPr>
              <a:t> </a:t>
            </a:r>
            <a:endParaRPr lang="en-US" b="1" i="1" dirty="0">
              <a:solidFill>
                <a:srgbClr val="FF6600"/>
              </a:solidFill>
            </a:endParaRPr>
          </a:p>
        </p:txBody>
      </p:sp>
      <p:pic>
        <p:nvPicPr>
          <p:cNvPr id="7" name="Picture 6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61" y="2114156"/>
            <a:ext cx="6331639" cy="26080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1" y="47625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Answer: B &gt; A &gt; C &gt; D = F &gt; E</a:t>
            </a:r>
            <a:r>
              <a:rPr lang="en-US" sz="1800" b="1" dirty="0" smtClean="0">
                <a:solidFill>
                  <a:srgbClr val="FF0000"/>
                </a:solidFill>
              </a:rPr>
              <a:t>. </a:t>
            </a:r>
            <a:r>
              <a:rPr lang="en-US" sz="1800" dirty="0" smtClean="0">
                <a:solidFill>
                  <a:srgbClr val="FF0000"/>
                </a:solidFill>
              </a:rPr>
              <a:t>The </a:t>
            </a:r>
            <a:r>
              <a:rPr lang="en-US" sz="1800" dirty="0">
                <a:solidFill>
                  <a:srgbClr val="FF0000"/>
                </a:solidFill>
              </a:rPr>
              <a:t>work done on the box is given by the product of the component of the force in the direction of motion times the distance moved. </a:t>
            </a:r>
          </a:p>
        </p:txBody>
      </p:sp>
    </p:spTree>
    <p:extLst>
      <p:ext uri="{BB962C8B-B14F-4D97-AF65-F5344CB8AC3E}">
        <p14:creationId xmlns:p14="http://schemas.microsoft.com/office/powerpoint/2010/main" val="359203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Physics 1 – Quiz 1a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36195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Please clear off your desks leaving only a pencil, ruler, calculator, and your quiz notebooks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Set up dividers</a:t>
            </a:r>
            <a:r>
              <a:rPr lang="en-US" sz="2200" dirty="0"/>
              <a:t> </a:t>
            </a:r>
            <a:r>
              <a:rPr lang="en-US" sz="2200" dirty="0" smtClean="0"/>
              <a:t>between yourself and your </a:t>
            </a:r>
            <a:r>
              <a:rPr lang="en-US" sz="2200" dirty="0" err="1" smtClean="0"/>
              <a:t>neighbours</a:t>
            </a: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b="1" u="sng" dirty="0" smtClean="0"/>
              <a:t>Quiz 1a</a:t>
            </a:r>
            <a:r>
              <a:rPr lang="en-US" sz="2200" dirty="0" smtClean="0"/>
              <a:t>: </a:t>
            </a:r>
            <a:r>
              <a:rPr lang="en-US" sz="2200" dirty="0" smtClean="0">
                <a:solidFill>
                  <a:srgbClr val="FF0000"/>
                </a:solidFill>
              </a:rPr>
              <a:t>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When you have finished, hand in your quiz at the front and collect a </a:t>
            </a:r>
            <a:r>
              <a:rPr lang="en-US" sz="2200" dirty="0" smtClean="0">
                <a:solidFill>
                  <a:srgbClr val="660066"/>
                </a:solidFill>
              </a:rPr>
              <a:t>Student Log: Unit 4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654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Book Cover.potx</Template>
  <TotalTime>0</TotalTime>
  <Words>616</Words>
  <Application>Microsoft Macintosh PowerPoint</Application>
  <PresentationFormat>On-screen Show (16:10)</PresentationFormat>
  <Paragraphs>33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Books Classic 16x9</vt:lpstr>
      <vt:lpstr>Equation</vt:lpstr>
      <vt:lpstr>AP Physics 1 – Class Starter</vt:lpstr>
      <vt:lpstr>Question 1</vt:lpstr>
      <vt:lpstr>Question 2</vt:lpstr>
      <vt:lpstr>Question 3</vt:lpstr>
      <vt:lpstr>Question 4</vt:lpstr>
      <vt:lpstr>Question 4</vt:lpstr>
      <vt:lpstr>Question 5</vt:lpstr>
      <vt:lpstr>Question 5</vt:lpstr>
      <vt:lpstr>AP Physics 1 – Quiz 1a</vt:lpstr>
      <vt:lpstr>Notes</vt:lpstr>
      <vt:lpstr>Rest of Class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2018-01-10T14:20:01Z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