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17"/>
  </p:notesMasterIdLst>
  <p:sldIdLst>
    <p:sldId id="256" r:id="rId2"/>
    <p:sldId id="272" r:id="rId3"/>
    <p:sldId id="271" r:id="rId4"/>
    <p:sldId id="257" r:id="rId5"/>
    <p:sldId id="259" r:id="rId6"/>
    <p:sldId id="268" r:id="rId7"/>
    <p:sldId id="269" r:id="rId8"/>
    <p:sldId id="270" r:id="rId9"/>
    <p:sldId id="260" r:id="rId10"/>
    <p:sldId id="261" r:id="rId11"/>
    <p:sldId id="263" r:id="rId12"/>
    <p:sldId id="264" r:id="rId13"/>
    <p:sldId id="265" r:id="rId14"/>
    <p:sldId id="266" r:id="rId15"/>
    <p:sldId id="267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12" y="-64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40117-7D1D-BF4B-BD2F-CD7F0350CC7B}" type="datetimeFigureOut">
              <a:rPr lang="en-US" smtClean="0"/>
              <a:t>19-09-06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11-6B48-FB45-8436-C0D7A45BD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smtClean="0"/>
              <a:t>=UloIw7dhnlQ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11-6B48-FB45-8436-C0D7A45BDF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solidFill>
                  <a:srgbClr val="FF0000"/>
                </a:solidFill>
              </a:rPr>
              <a:t>Let me tell you a funny story…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11-6B48-FB45-8436-C0D7A45BDF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29817"/>
            <a:ext cx="5143500" cy="26670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96817"/>
            <a:ext cx="5143500" cy="9144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317500"/>
            <a:ext cx="1508760" cy="5080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0" y="317500"/>
            <a:ext cx="5306144" cy="50800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15100" cy="1676400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65151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356616" indent="0">
              <a:buNone/>
              <a:defRPr sz="1600"/>
            </a:lvl2pPr>
            <a:lvl3pPr marL="713232" indent="0">
              <a:buNone/>
              <a:defRPr sz="14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651000"/>
            <a:ext cx="3429000" cy="37338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651000"/>
            <a:ext cx="3429000" cy="37338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5900" y="2091613"/>
            <a:ext cx="3429000" cy="33058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635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6350" y="2091613"/>
            <a:ext cx="3429000" cy="33058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565" y="340828"/>
            <a:ext cx="3600703" cy="1524000"/>
          </a:xfrm>
        </p:spPr>
        <p:txBody>
          <a:bodyPr anchor="b">
            <a:noAutofit/>
          </a:bodyPr>
          <a:lstStyle>
            <a:lvl1pPr>
              <a:defRPr sz="34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68" y="317500"/>
            <a:ext cx="4117133" cy="48260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565" y="1864828"/>
            <a:ext cx="3600703" cy="1524000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57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186" y="320040"/>
            <a:ext cx="3600450" cy="1524000"/>
          </a:xfrm>
        </p:spPr>
        <p:txBody>
          <a:bodyPr anchor="b">
            <a:no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715000"/>
          </a:xfrm>
          <a:ln>
            <a:noFill/>
          </a:ln>
        </p:spPr>
        <p:txBody>
          <a:bodyPr tIns="356616">
            <a:normAutofit/>
          </a:bodyPr>
          <a:lstStyle>
            <a:lvl1pPr marL="0" indent="0" algn="ctr">
              <a:buNone/>
              <a:defRPr sz="19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7187" y="1866900"/>
            <a:ext cx="3599355" cy="1524000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1079500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656183"/>
            <a:ext cx="7029450" cy="373591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3843" y="4743061"/>
            <a:ext cx="210548" cy="649039"/>
          </a:xfrm>
          <a:prstGeom prst="rect">
            <a:avLst/>
          </a:prstGeom>
        </p:spPr>
        <p:txBody>
          <a:bodyPr vert="vert270" lIns="71323" tIns="35662" rIns="71323" bIns="35662" rtlCol="0" anchor="ctr"/>
          <a:lstStyle>
            <a:lvl1pPr algn="l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3842" y="304271"/>
            <a:ext cx="210548" cy="4283280"/>
          </a:xfrm>
          <a:prstGeom prst="rect">
            <a:avLst/>
          </a:prstGeom>
        </p:spPr>
        <p:txBody>
          <a:bodyPr vert="vert270" lIns="71323" tIns="35662" rIns="71323" bIns="35662" rtlCol="0" anchor="ctr"/>
          <a:lstStyle>
            <a:lvl1pPr algn="ct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91" y="5224117"/>
            <a:ext cx="541783" cy="16798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13232" rtl="0" eaLnBrk="1" latinLnBrk="0" hangingPunct="1">
        <a:lnSpc>
          <a:spcPct val="85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3970" indent="-213970" algn="l" defTabSz="713232" rtl="0" eaLnBrk="1" latinLnBrk="0" hangingPunct="1">
        <a:lnSpc>
          <a:spcPct val="90000"/>
        </a:lnSpc>
        <a:spcBef>
          <a:spcPts val="1404"/>
        </a:spcBef>
        <a:buSzPct val="100000"/>
        <a:buFont typeface="Arial" pitchFamily="34" charset="0"/>
        <a:buChar char="▪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213970" algn="l" defTabSz="713232" rtl="0" eaLnBrk="1" latinLnBrk="0" hangingPunct="1">
        <a:lnSpc>
          <a:spcPct val="90000"/>
        </a:lnSpc>
        <a:spcBef>
          <a:spcPts val="936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4555" indent="-178308" algn="l" defTabSz="713232" rtl="0" eaLnBrk="1" latinLnBrk="0" hangingPunct="1">
        <a:lnSpc>
          <a:spcPct val="90000"/>
        </a:lnSpc>
        <a:spcBef>
          <a:spcPts val="624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63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171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9479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62126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40434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8742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Organic Chemistry #1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837992"/>
          </a:xfrm>
        </p:spPr>
        <p:txBody>
          <a:bodyPr/>
          <a:lstStyle/>
          <a:p>
            <a:r>
              <a:rPr lang="en-US" dirty="0" smtClean="0"/>
              <a:t>Inorganic Carbon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269999"/>
            <a:ext cx="8400143" cy="3639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1" u="sng" dirty="0">
                <a:solidFill>
                  <a:srgbClr val="FF0000"/>
                </a:solidFill>
              </a:rPr>
              <a:t>CONFUSING</a:t>
            </a:r>
            <a:r>
              <a:rPr lang="en-US" sz="2600" b="1" i="1" u="sng" dirty="0" smtClean="0">
                <a:solidFill>
                  <a:srgbClr val="FF0000"/>
                </a:solidFill>
              </a:rPr>
              <a:t>!</a:t>
            </a:r>
            <a:endParaRPr lang="en-US" sz="2600" b="1" u="sng" dirty="0" smtClean="0"/>
          </a:p>
          <a:p>
            <a:r>
              <a:rPr lang="en-US" sz="2600" b="1" dirty="0" smtClean="0"/>
              <a:t>Even if a compound contains carbon, it may not be classified as an organic compound.</a:t>
            </a:r>
          </a:p>
          <a:p>
            <a:pPr lvl="1"/>
            <a:r>
              <a:rPr lang="en-US" sz="2600" b="1" dirty="0" smtClean="0"/>
              <a:t>Compound with other non-metals (besides H, N, O, S, P and Halogens)</a:t>
            </a:r>
          </a:p>
          <a:p>
            <a:pPr lvl="1"/>
            <a:r>
              <a:rPr lang="en-US" sz="2600" b="1" dirty="0" smtClean="0"/>
              <a:t>Compounds with metals</a:t>
            </a:r>
          </a:p>
        </p:txBody>
      </p:sp>
    </p:spTree>
    <p:extLst>
      <p:ext uri="{BB962C8B-B14F-4D97-AF65-F5344CB8AC3E}">
        <p14:creationId xmlns:p14="http://schemas.microsoft.com/office/powerpoint/2010/main" val="22012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Simple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Recall that a carbon has </a:t>
            </a:r>
            <a:r>
              <a:rPr lang="en-US" sz="2600" dirty="0" smtClean="0">
                <a:solidFill>
                  <a:srgbClr val="FF0000"/>
                </a:solidFill>
              </a:rPr>
              <a:t>4 valence electrons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 smtClean="0"/>
              <a:t>Each carbon atom can form </a:t>
            </a:r>
            <a:r>
              <a:rPr lang="en-US" sz="2600" dirty="0">
                <a:solidFill>
                  <a:srgbClr val="FF0000"/>
                </a:solidFill>
              </a:rPr>
              <a:t>4</a:t>
            </a:r>
            <a:r>
              <a:rPr lang="en-US" sz="2600" dirty="0" smtClean="0">
                <a:solidFill>
                  <a:srgbClr val="FF0000"/>
                </a:solidFill>
              </a:rPr>
              <a:t> covalent bonds</a:t>
            </a:r>
          </a:p>
          <a:p>
            <a:r>
              <a:rPr lang="en-US" sz="2600" dirty="0" smtClean="0"/>
              <a:t>With so many different ways that a carbon can bond</a:t>
            </a:r>
            <a:r>
              <a:rPr lang="is-IS" sz="2600" dirty="0" smtClean="0"/>
              <a:t>…</a:t>
            </a:r>
          </a:p>
          <a:p>
            <a:pPr lvl="1"/>
            <a:r>
              <a:rPr lang="en-US" sz="2300" dirty="0"/>
              <a:t>T</a:t>
            </a:r>
            <a:r>
              <a:rPr lang="en-US" sz="2300" dirty="0" smtClean="0"/>
              <a:t>here are an </a:t>
            </a:r>
            <a:r>
              <a:rPr lang="en-US" sz="2300" b="1" i="1" dirty="0" smtClean="0">
                <a:solidFill>
                  <a:srgbClr val="0000FF"/>
                </a:solidFill>
              </a:rPr>
              <a:t>millions</a:t>
            </a:r>
            <a:r>
              <a:rPr lang="en-US" sz="2300" dirty="0" smtClean="0"/>
              <a:t> of known organic compounds</a:t>
            </a:r>
          </a:p>
          <a:p>
            <a:pPr lvl="1"/>
            <a:r>
              <a:rPr lang="en-US" sz="2300" dirty="0" smtClean="0"/>
              <a:t>There is an almost infinite number of unknown organic compounds</a:t>
            </a:r>
          </a:p>
          <a:p>
            <a:r>
              <a:rPr lang="en-US" sz="2600" dirty="0" smtClean="0"/>
              <a:t>So let’s learn how to DRAW simple hydrocarbons..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088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Simple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660066"/>
                </a:solidFill>
              </a:rPr>
              <a:t>Alkanes</a:t>
            </a:r>
          </a:p>
          <a:p>
            <a:pPr lvl="1"/>
            <a:r>
              <a:rPr lang="en-US" sz="2600" b="1" dirty="0" smtClean="0"/>
              <a:t>Hydrocarbons containing only </a:t>
            </a:r>
            <a:r>
              <a:rPr lang="en-US" sz="2600" b="1" dirty="0" smtClean="0">
                <a:solidFill>
                  <a:srgbClr val="FF0000"/>
                </a:solidFill>
              </a:rPr>
              <a:t>single bonds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2600" b="1" dirty="0" smtClean="0"/>
              <a:t>They are saturated – there is no room for other atoms to bond to the </a:t>
            </a:r>
            <a:r>
              <a:rPr lang="en-US" sz="2600" b="1" u="sng" smtClean="0">
                <a:solidFill>
                  <a:srgbClr val="FF0000"/>
                </a:solidFill>
              </a:rPr>
              <a:t>carbon </a:t>
            </a:r>
            <a:r>
              <a:rPr lang="en-US" sz="2600" b="1" u="sng" smtClean="0">
                <a:solidFill>
                  <a:srgbClr val="FF0000"/>
                </a:solidFill>
              </a:rPr>
              <a:t>skeleton.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Simple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660066"/>
                </a:solidFill>
              </a:rPr>
              <a:t>Alkanes</a:t>
            </a:r>
          </a:p>
          <a:p>
            <a:pPr lvl="1"/>
            <a:r>
              <a:rPr lang="en-US" sz="2600" b="1" i="1" dirty="0" smtClean="0"/>
              <a:t>10 Straight-Chain Alkanes You Need to Know</a:t>
            </a:r>
          </a:p>
          <a:p>
            <a:pPr lvl="1"/>
            <a:r>
              <a:rPr lang="en-US" sz="2600" b="1" dirty="0" smtClean="0">
                <a:solidFill>
                  <a:srgbClr val="008000"/>
                </a:solidFill>
              </a:rPr>
              <a:t>C</a:t>
            </a:r>
            <a:r>
              <a:rPr lang="en-US" sz="2600" b="1" baseline="-25000" dirty="0" smtClean="0">
                <a:solidFill>
                  <a:srgbClr val="008000"/>
                </a:solidFill>
              </a:rPr>
              <a:t>n</a:t>
            </a:r>
            <a:r>
              <a:rPr lang="en-US" sz="2600" b="1" dirty="0" smtClean="0">
                <a:solidFill>
                  <a:srgbClr val="008000"/>
                </a:solidFill>
              </a:rPr>
              <a:t>H</a:t>
            </a:r>
            <a:r>
              <a:rPr lang="en-US" sz="2600" b="1" baseline="-25000" dirty="0" smtClean="0">
                <a:solidFill>
                  <a:srgbClr val="008000"/>
                </a:solidFill>
              </a:rPr>
              <a:t>2n+2</a:t>
            </a:r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701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608975"/>
          </a:xfrm>
        </p:spPr>
        <p:txBody>
          <a:bodyPr/>
          <a:lstStyle/>
          <a:p>
            <a:r>
              <a:rPr lang="en-US" dirty="0" smtClean="0"/>
              <a:t>Simple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660066"/>
                </a:solidFill>
              </a:rPr>
              <a:t>Alkanes</a:t>
            </a:r>
          </a:p>
          <a:p>
            <a:pPr lvl="1"/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23942"/>
              </p:ext>
            </p:extLst>
          </p:nvPr>
        </p:nvGraphicFramePr>
        <p:xfrm>
          <a:off x="2726833" y="1027211"/>
          <a:ext cx="4392180" cy="44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2635"/>
                <a:gridCol w="1859545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accent6"/>
                          </a:solidFill>
                        </a:rPr>
                        <a:t>#</a:t>
                      </a:r>
                      <a:r>
                        <a:rPr lang="en-US" sz="2300" b="1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2300" b="1" dirty="0" smtClean="0">
                          <a:solidFill>
                            <a:schemeClr val="accent6"/>
                          </a:solidFill>
                        </a:rPr>
                        <a:t>of C Atoms</a:t>
                      </a:r>
                      <a:endParaRPr lang="en-US" sz="2300" b="1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accent6"/>
                          </a:solidFill>
                        </a:rPr>
                        <a:t>Prefix</a:t>
                      </a:r>
                      <a:endParaRPr lang="en-US" sz="2300" b="1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Meth-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Eth-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Prop-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But-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Pent-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Hex-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accent6"/>
                          </a:solidFill>
                        </a:rPr>
                        <a:t>Hept</a:t>
                      </a:r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Oct-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Non-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Dec-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4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567336"/>
          </a:xfrm>
        </p:spPr>
        <p:txBody>
          <a:bodyPr/>
          <a:lstStyle/>
          <a:p>
            <a:r>
              <a:rPr lang="en-US" dirty="0" smtClean="0"/>
              <a:t>Simple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660066"/>
                </a:solidFill>
              </a:rPr>
              <a:t>Alk</a:t>
            </a:r>
            <a:r>
              <a:rPr lang="en-US" sz="3200" b="1" u="sng" dirty="0" smtClean="0">
                <a:solidFill>
                  <a:srgbClr val="660066"/>
                </a:solidFill>
              </a:rPr>
              <a:t>anes</a:t>
            </a:r>
          </a:p>
          <a:p>
            <a:pPr lvl="1"/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51828"/>
              </p:ext>
            </p:extLst>
          </p:nvPr>
        </p:nvGraphicFramePr>
        <p:xfrm>
          <a:off x="2726834" y="1027211"/>
          <a:ext cx="6251725" cy="44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2635"/>
                <a:gridCol w="1859545"/>
                <a:gridCol w="1859545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accent6"/>
                          </a:solidFill>
                        </a:rPr>
                        <a:t>#</a:t>
                      </a:r>
                      <a:r>
                        <a:rPr lang="en-US" sz="2300" b="1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2300" b="1" dirty="0" smtClean="0">
                          <a:solidFill>
                            <a:schemeClr val="accent6"/>
                          </a:solidFill>
                        </a:rPr>
                        <a:t>of C Atoms</a:t>
                      </a:r>
                      <a:endParaRPr lang="en-US" sz="2300" b="1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accent6"/>
                          </a:solidFill>
                        </a:rPr>
                        <a:t>Prefix</a:t>
                      </a:r>
                      <a:endParaRPr lang="en-US" sz="2300" b="1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accent6"/>
                          </a:solidFill>
                        </a:rPr>
                        <a:t>Alkane</a:t>
                      </a:r>
                      <a:endParaRPr lang="en-US" sz="2300" b="1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Meth-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Methane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Eth-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Ethane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Prop-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Propane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But-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Butane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Pent-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Pentane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Hex-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Hexane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accent6"/>
                          </a:solidFill>
                        </a:rPr>
                        <a:t>Hept</a:t>
                      </a:r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Heptane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Oct-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Octane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Non-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accent6"/>
                          </a:solidFill>
                        </a:rPr>
                        <a:t>Nonane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6"/>
                          </a:solidFill>
                        </a:rPr>
                        <a:t>Dec-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accent6"/>
                          </a:solidFill>
                        </a:rPr>
                        <a:t>Decane</a:t>
                      </a:r>
                      <a:endParaRPr lang="en-US" sz="2000" b="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2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in Translation</a:t>
            </a:r>
            <a:endParaRPr lang="en-US" dirty="0"/>
          </a:p>
        </p:txBody>
      </p:sp>
      <p:pic>
        <p:nvPicPr>
          <p:cNvPr id="4" name="Content Placeholder 3" descr="downlo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39" r="-226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60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 – Hydrocarbon Power!</a:t>
            </a:r>
            <a:endParaRPr lang="en-US" dirty="0"/>
          </a:p>
        </p:txBody>
      </p:sp>
      <p:pic>
        <p:nvPicPr>
          <p:cNvPr id="4" name="Content Placeholder 3" descr="Screen Shot 2019-09-04 at 8.30.51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6" b="-17026"/>
          <a:stretch>
            <a:fillRect/>
          </a:stretch>
        </p:blipFill>
        <p:spPr>
          <a:xfrm>
            <a:off x="944007" y="1368185"/>
            <a:ext cx="7758025" cy="4123132"/>
          </a:xfrm>
        </p:spPr>
      </p:pic>
    </p:spTree>
    <p:extLst>
      <p:ext uri="{BB962C8B-B14F-4D97-AF65-F5344CB8AC3E}">
        <p14:creationId xmlns:p14="http://schemas.microsoft.com/office/powerpoint/2010/main" val="3400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608975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Draw the Lewis structure for CARBON.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/>
              <a:t>How many valence electrons does a carbon atom have?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4!!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1-12-27 at 1.1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59" y="1549702"/>
            <a:ext cx="2612571" cy="20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Contain carbon atoms usually bonded to other carbon atoms and hydrogen atoms.</a:t>
            </a:r>
          </a:p>
          <a:p>
            <a:pPr marL="320954" lvl="1" indent="0" algn="ctr">
              <a:buNone/>
            </a:pPr>
            <a:r>
              <a:rPr lang="en-US" sz="3600" b="1" dirty="0" smtClean="0"/>
              <a:t>Called </a:t>
            </a:r>
            <a:r>
              <a:rPr lang="en-US" sz="3600" b="1" dirty="0" smtClean="0">
                <a:solidFill>
                  <a:srgbClr val="FF0000"/>
                </a:solidFill>
              </a:rPr>
              <a:t>HYDRO</a:t>
            </a:r>
            <a:r>
              <a:rPr lang="en-US" sz="3600" b="1" dirty="0" smtClean="0">
                <a:solidFill>
                  <a:srgbClr val="0000FF"/>
                </a:solidFill>
              </a:rPr>
              <a:t>CARBONS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Organic compounds may also contain halogens, nitrogen, oxygen, phosphorus and </a:t>
            </a:r>
            <a:r>
              <a:rPr lang="en-US" b="1" dirty="0" err="1" smtClean="0"/>
              <a:t>sulphur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1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588156"/>
          </a:xfrm>
        </p:spPr>
        <p:txBody>
          <a:bodyPr/>
          <a:lstStyle/>
          <a:p>
            <a:r>
              <a:rPr lang="en-US" dirty="0" smtClean="0"/>
              <a:t>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Iso</a:t>
            </a:r>
            <a:r>
              <a:rPr lang="en-US" sz="3200" b="1" dirty="0"/>
              <a:t>-</a:t>
            </a:r>
            <a:r>
              <a:rPr lang="en-US" sz="3200" b="1" dirty="0" smtClean="0"/>
              <a:t>octane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DDT</a:t>
            </a:r>
            <a:endParaRPr lang="en-US" sz="3200" b="1" dirty="0"/>
          </a:p>
        </p:txBody>
      </p:sp>
      <p:pic>
        <p:nvPicPr>
          <p:cNvPr id="5" name="Picture 4" descr="Screen shot 2011-12-27 at 2.0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09" y="1027206"/>
            <a:ext cx="3810000" cy="1555750"/>
          </a:xfrm>
          <a:prstGeom prst="rect">
            <a:avLst/>
          </a:prstGeom>
        </p:spPr>
      </p:pic>
      <p:pic>
        <p:nvPicPr>
          <p:cNvPr id="6" name="Picture 5" descr="Screen shot 2011-12-27 at 2.07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59" y="3009735"/>
            <a:ext cx="3478139" cy="17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Testosterone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Nicotine</a:t>
            </a:r>
            <a:endParaRPr lang="en-US" sz="3200" b="1" dirty="0"/>
          </a:p>
        </p:txBody>
      </p:sp>
      <p:pic>
        <p:nvPicPr>
          <p:cNvPr id="4" name="Picture 3" descr="Screen shot 2011-12-27 at 2.0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08" y="1136544"/>
            <a:ext cx="3695700" cy="2010833"/>
          </a:xfrm>
          <a:prstGeom prst="rect">
            <a:avLst/>
          </a:prstGeom>
        </p:spPr>
      </p:pic>
      <p:pic>
        <p:nvPicPr>
          <p:cNvPr id="7" name="Picture 6" descr="Screen shot 2011-12-27 at 2.09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16" y="3402547"/>
            <a:ext cx="3473776" cy="17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588156"/>
          </a:xfrm>
        </p:spPr>
        <p:txBody>
          <a:bodyPr/>
          <a:lstStyle/>
          <a:p>
            <a:r>
              <a:rPr lang="en-US" dirty="0" smtClean="0"/>
              <a:t>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Cocaine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Teflon</a:t>
            </a:r>
            <a:endParaRPr lang="en-US" sz="3200" b="1" dirty="0"/>
          </a:p>
        </p:txBody>
      </p:sp>
      <p:pic>
        <p:nvPicPr>
          <p:cNvPr id="5" name="Picture 4" descr="Screen shot 2011-12-27 at 2.1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41" y="1027207"/>
            <a:ext cx="2921000" cy="2053167"/>
          </a:xfrm>
          <a:prstGeom prst="rect">
            <a:avLst/>
          </a:prstGeom>
        </p:spPr>
      </p:pic>
      <p:pic>
        <p:nvPicPr>
          <p:cNvPr id="6" name="Picture 5" descr="Screen shot 2011-12-27 at 2.11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40" y="3333750"/>
            <a:ext cx="2539503" cy="21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Scientists thought that organic compounds contained a “life force” or “vitality.”</a:t>
            </a:r>
          </a:p>
          <a:p>
            <a:r>
              <a:rPr lang="en-US" sz="2600" b="1" dirty="0" smtClean="0"/>
              <a:t>Was proved incorrect in 1828 when an inorganic salt was heated to produce an organic compound (</a:t>
            </a:r>
            <a:r>
              <a:rPr lang="en-US" sz="2600" b="1" i="1" dirty="0" smtClean="0">
                <a:solidFill>
                  <a:srgbClr val="FF0000"/>
                </a:solidFill>
              </a:rPr>
              <a:t>made pee!</a:t>
            </a:r>
            <a:r>
              <a:rPr lang="en-US" sz="2600" b="1" dirty="0" smtClean="0"/>
              <a:t>)</a:t>
            </a:r>
            <a:endParaRPr lang="en-US" sz="2600" b="1" dirty="0"/>
          </a:p>
        </p:txBody>
      </p:sp>
      <p:pic>
        <p:nvPicPr>
          <p:cNvPr id="4" name="Picture 3" descr="Screen shot 2011-12-27 at 1.2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55571"/>
            <a:ext cx="6992604" cy="14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Tower.potx</Template>
  <TotalTime>5091</TotalTime>
  <Words>372</Words>
  <Application>Microsoft Macintosh PowerPoint</Application>
  <PresentationFormat>On-screen Show (16:10)</PresentationFormat>
  <Paragraphs>119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Wireframe Building 16x9</vt:lpstr>
      <vt:lpstr>Organic Chemistry #1</vt:lpstr>
      <vt:lpstr>Lost in Translation</vt:lpstr>
      <vt:lpstr>Crash Course – Hydrocarbon Power!</vt:lpstr>
      <vt:lpstr>Warm-Up</vt:lpstr>
      <vt:lpstr>Organic Compounds</vt:lpstr>
      <vt:lpstr>Organic Compounds</vt:lpstr>
      <vt:lpstr>Organic Compounds</vt:lpstr>
      <vt:lpstr>Organic Compounds</vt:lpstr>
      <vt:lpstr>Organic Compounds</vt:lpstr>
      <vt:lpstr>Inorganic Carbon Compounds</vt:lpstr>
      <vt:lpstr>Simple Hydrocarbons</vt:lpstr>
      <vt:lpstr>Simple Hydrocarbons</vt:lpstr>
      <vt:lpstr>Simple Hydrocarbons</vt:lpstr>
      <vt:lpstr>Simple Hydrocarbons</vt:lpstr>
      <vt:lpstr>Simple Hydrocarbons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Sachie Motohashi</dc:creator>
  <cp:lastModifiedBy>Scott Lawson</cp:lastModifiedBy>
  <cp:revision>34</cp:revision>
  <dcterms:created xsi:type="dcterms:W3CDTF">2011-12-27T21:15:23Z</dcterms:created>
  <dcterms:modified xsi:type="dcterms:W3CDTF">2019-09-06T16:22:32Z</dcterms:modified>
</cp:coreProperties>
</file>