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715000" type="screen16x10"/>
  <p:notesSz cx="6858000" cy="9144000"/>
  <p:defaultTextStyle>
    <a:defPPr>
      <a:defRPr lang="en-US"/>
    </a:defPPr>
    <a:lvl1pPr marL="0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1224" y="-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3417-7E30-D64F-8FF7-1F3250A4CDCB}" type="datetimeFigureOut">
              <a:rPr lang="en-US" smtClean="0"/>
              <a:t>19-02-03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DC3D1-7C11-934E-A71D-41C9B0414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3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661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Lonesome</a:t>
            </a:r>
            <a:r>
              <a:rPr lang="en-US" baseline="0" dirty="0" smtClean="0"/>
              <a:t> George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51A53-A52F-5746-B443-98EE13E9BE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0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2646"/>
            <a:ext cx="9144000" cy="4336521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1207623"/>
            <a:ext cx="7929000" cy="2475876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501" y="4400706"/>
            <a:ext cx="7929000" cy="362478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19-02-03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000500"/>
            <a:ext cx="7921064" cy="472282"/>
          </a:xfrm>
        </p:spPr>
        <p:txBody>
          <a:bodyPr anchor="b">
            <a:normAutofit/>
          </a:bodyPr>
          <a:lstStyle>
            <a:lvl1pPr algn="l">
              <a:defRPr sz="19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0005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500" y="4472782"/>
            <a:ext cx="7921064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19-02-03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901214"/>
            <a:ext cx="4749312" cy="2699323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1032085"/>
            <a:ext cx="4420380" cy="2204927"/>
          </a:xfrm>
        </p:spPr>
        <p:txBody>
          <a:bodyPr anchor="b"/>
          <a:lstStyle>
            <a:lvl1pPr algn="l">
              <a:defRPr sz="33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3703067"/>
            <a:ext cx="4418727" cy="594368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901214"/>
            <a:ext cx="2857501" cy="3396221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19-02-03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1905488"/>
            <a:ext cx="3671336" cy="2086643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2029964"/>
            <a:ext cx="3286891" cy="1673158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0" y="1905000"/>
            <a:ext cx="3660225" cy="191293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19-02-03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1821657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19-02-03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9" y="371741"/>
            <a:ext cx="3391762" cy="4512468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6" y="488476"/>
            <a:ext cx="1871093" cy="42789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501" y="371741"/>
            <a:ext cx="4958655" cy="4512468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19-02-03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821657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372657"/>
            <a:ext cx="7928999" cy="8087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1851906"/>
            <a:ext cx="7915931" cy="30304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19-02-03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9144000" cy="4336521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2459497"/>
            <a:ext cx="7921064" cy="1224000"/>
          </a:xfrm>
        </p:spPr>
        <p:txBody>
          <a:bodyPr anchor="b"/>
          <a:lstStyle>
            <a:lvl1pPr algn="r">
              <a:defRPr sz="37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4401001"/>
            <a:ext cx="7921064" cy="361629"/>
          </a:xfrm>
        </p:spPr>
        <p:txBody>
          <a:bodyPr anchor="t">
            <a:no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19-02-03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1821657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1851906"/>
            <a:ext cx="3889405" cy="30323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1851906"/>
            <a:ext cx="3895937" cy="30323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19-02-03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1821657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1812396"/>
            <a:ext cx="3892393" cy="480218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0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292616"/>
            <a:ext cx="3892392" cy="259159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2" y="1812396"/>
            <a:ext cx="3895937" cy="480218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0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292616"/>
            <a:ext cx="3895937" cy="259159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19-02-03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1821657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19-02-03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19-02-03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371740"/>
            <a:ext cx="2660650" cy="1512209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371740"/>
            <a:ext cx="2660650" cy="134866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371741"/>
            <a:ext cx="4689475" cy="451246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1883949"/>
            <a:ext cx="2660650" cy="300025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19-02-03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6" y="606269"/>
            <a:ext cx="3639741" cy="1347636"/>
          </a:xfrm>
        </p:spPr>
        <p:txBody>
          <a:bodyPr anchor="b">
            <a:normAutofit/>
          </a:bodyPr>
          <a:lstStyle>
            <a:lvl1pPr algn="l">
              <a:defRPr sz="19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5715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46" y="1953904"/>
            <a:ext cx="3639741" cy="2930304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8" y="5034469"/>
            <a:ext cx="732659" cy="304271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19-02-03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5034469"/>
            <a:ext cx="2471560" cy="3042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4929907"/>
            <a:ext cx="796616" cy="408833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500" y="372657"/>
            <a:ext cx="7928999" cy="80870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71323" tIns="35662" rIns="71323" bIns="35662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1820334"/>
            <a:ext cx="7922464" cy="306199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71323" tIns="35662" rIns="71323" bIns="35662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636" y="5034469"/>
            <a:ext cx="6483240" cy="304271"/>
          </a:xfrm>
          <a:prstGeom prst="rect">
            <a:avLst/>
          </a:prstGeom>
        </p:spPr>
        <p:txBody>
          <a:bodyPr vert="horz" lIns="71323" tIns="35662" rIns="71323" bIns="35662" rtlCol="0" anchor="b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0969" y="5034469"/>
            <a:ext cx="1007780" cy="304271"/>
          </a:xfrm>
          <a:prstGeom prst="rect">
            <a:avLst/>
          </a:prstGeom>
        </p:spPr>
        <p:txBody>
          <a:bodyPr vert="horz" lIns="71323" tIns="35662" rIns="71323" bIns="35662" rtlCol="0" anchor="b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19-02-03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749" y="4929907"/>
            <a:ext cx="796616" cy="408833"/>
          </a:xfrm>
          <a:prstGeom prst="rect">
            <a:avLst/>
          </a:prstGeom>
        </p:spPr>
        <p:txBody>
          <a:bodyPr vert="horz" lIns="71323" tIns="35662" rIns="71323" bIns="8424" rtlCol="0" anchor="b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356616" rtl="0" eaLnBrk="1" latinLnBrk="0" hangingPunct="1">
        <a:spcBef>
          <a:spcPct val="0"/>
        </a:spcBef>
        <a:buNone/>
        <a:defRPr sz="31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7462" indent="-267462" algn="l" defTabSz="356616" rtl="0" eaLnBrk="1" latinLnBrk="0" hangingPunct="1">
        <a:spcBef>
          <a:spcPct val="20000"/>
        </a:spcBef>
        <a:spcAft>
          <a:spcPts val="468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356616" rtl="0" eaLnBrk="1" latinLnBrk="0" hangingPunct="1">
        <a:spcBef>
          <a:spcPct val="20000"/>
        </a:spcBef>
        <a:spcAft>
          <a:spcPts val="468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356616" rtl="0" eaLnBrk="1" latinLnBrk="0" hangingPunct="1">
        <a:spcBef>
          <a:spcPct val="20000"/>
        </a:spcBef>
        <a:spcAft>
          <a:spcPts val="468"/>
        </a:spcAft>
        <a:buClr>
          <a:schemeClr val="accent1"/>
        </a:buClr>
        <a:buFont typeface="Wingdings 2" charset="2"/>
        <a:buChar char="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356616" rtl="0" eaLnBrk="1" latinLnBrk="0" hangingPunct="1">
        <a:spcBef>
          <a:spcPct val="20000"/>
        </a:spcBef>
        <a:spcAft>
          <a:spcPts val="468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356616" rtl="0" eaLnBrk="1" latinLnBrk="0" hangingPunct="1">
        <a:spcBef>
          <a:spcPct val="20000"/>
        </a:spcBef>
        <a:spcAft>
          <a:spcPts val="468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72000" indent="-178308" algn="l" defTabSz="356616" rtl="0" eaLnBrk="1" latinLnBrk="0" hangingPunct="1">
        <a:spcBef>
          <a:spcPct val="20000"/>
        </a:spcBef>
        <a:spcAft>
          <a:spcPts val="468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184000" indent="-178308" algn="l" defTabSz="356616" rtl="0" eaLnBrk="1" latinLnBrk="0" hangingPunct="1">
        <a:spcBef>
          <a:spcPct val="20000"/>
        </a:spcBef>
        <a:spcAft>
          <a:spcPts val="468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000" indent="-178308" algn="l" defTabSz="356616" rtl="0" eaLnBrk="1" latinLnBrk="0" hangingPunct="1">
        <a:spcBef>
          <a:spcPct val="20000"/>
        </a:spcBef>
        <a:spcAft>
          <a:spcPts val="468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808000" indent="-178308" algn="l" defTabSz="356616" rtl="0" eaLnBrk="1" latinLnBrk="0" hangingPunct="1">
        <a:spcBef>
          <a:spcPct val="20000"/>
        </a:spcBef>
        <a:spcAft>
          <a:spcPts val="468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Notes!</a:t>
            </a:r>
            <a:endParaRPr lang="en-US" dirty="0"/>
          </a:p>
        </p:txBody>
      </p:sp>
      <p:pic>
        <p:nvPicPr>
          <p:cNvPr id="4" name="Content Placeholder 3" descr="Screen Shot 2019-02-02 at 4.55.1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3" r="-22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778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5901" y="372657"/>
            <a:ext cx="4927600" cy="808708"/>
          </a:xfrm>
        </p:spPr>
        <p:txBody>
          <a:bodyPr/>
          <a:lstStyle/>
          <a:p>
            <a:r>
              <a:rPr lang="en-CA" dirty="0" smtClean="0"/>
              <a:t>Characteristic of L</a:t>
            </a:r>
            <a:r>
              <a:rPr lang="en-US" dirty="0" err="1" smtClean="0"/>
              <a:t>i</a:t>
            </a:r>
            <a:r>
              <a:rPr lang="en-CA" dirty="0" err="1" smtClean="0"/>
              <a:t>ving</a:t>
            </a:r>
            <a:r>
              <a:rPr lang="en-CA" dirty="0" smtClean="0"/>
              <a:t> Things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28478" y="1460500"/>
            <a:ext cx="8392607" cy="352425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CA" sz="2500" dirty="0"/>
              <a:t>Living things</a:t>
            </a:r>
            <a:r>
              <a:rPr lang="en-US" sz="2500" dirty="0"/>
              <a:t>…</a:t>
            </a:r>
            <a:r>
              <a:rPr lang="en-CA" sz="2500" dirty="0"/>
              <a:t> must </a:t>
            </a:r>
            <a:r>
              <a:rPr lang="en-CA" sz="2500" dirty="0" smtClean="0">
                <a:solidFill>
                  <a:srgbClr val="FF0000"/>
                </a:solidFill>
              </a:rPr>
              <a:t>die</a:t>
            </a:r>
            <a:r>
              <a:rPr lang="is-IS" sz="2500" dirty="0" smtClean="0">
                <a:solidFill>
                  <a:srgbClr val="FF0000"/>
                </a:solidFill>
              </a:rPr>
              <a:t>….</a:t>
            </a:r>
            <a:endParaRPr lang="en-CA" sz="2500" dirty="0">
              <a:solidFill>
                <a:srgbClr val="FF0000"/>
              </a:solidFill>
            </a:endParaRPr>
          </a:p>
          <a:p>
            <a:r>
              <a:rPr lang="en-CA" sz="2500" dirty="0" smtClean="0"/>
              <a:t>Eventually the </a:t>
            </a:r>
            <a:r>
              <a:rPr lang="en-CA" sz="2500" dirty="0" smtClean="0">
                <a:solidFill>
                  <a:srgbClr val="FF0000"/>
                </a:solidFill>
              </a:rPr>
              <a:t>replacing old cells with new cells </a:t>
            </a:r>
            <a:r>
              <a:rPr lang="en-CA" sz="2500" dirty="0" smtClean="0"/>
              <a:t>will no be sufficient and the organism will die.</a:t>
            </a:r>
            <a:endParaRPr sz="2500" dirty="0">
              <a:solidFill>
                <a:srgbClr val="FF0000"/>
              </a:solidFill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731" y="431800"/>
            <a:ext cx="3843269" cy="219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Listed again!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562100"/>
            <a:ext cx="8199765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 smtClean="0"/>
              <a:t>Living Things</a:t>
            </a:r>
            <a:r>
              <a:rPr lang="is-IS" sz="2800" b="1" u="sng" dirty="0" smtClean="0"/>
              <a:t>…</a:t>
            </a:r>
            <a:endParaRPr lang="en-US" sz="2800" b="1" u="sng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1" i="1" dirty="0" smtClean="0">
                <a:solidFill>
                  <a:srgbClr val="FFFF00"/>
                </a:solidFill>
              </a:rPr>
              <a:t>Respond and adapt </a:t>
            </a:r>
            <a:r>
              <a:rPr lang="en-US" sz="2000" dirty="0" smtClean="0"/>
              <a:t>to their environment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Obtain and use </a:t>
            </a:r>
            <a:r>
              <a:rPr lang="en-US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energy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Are made of </a:t>
            </a:r>
            <a:r>
              <a:rPr lang="en-US" sz="2000" b="1" i="1" dirty="0" smtClean="0">
                <a:solidFill>
                  <a:srgbClr val="FF6600"/>
                </a:solidFill>
              </a:rPr>
              <a:t>Cells!</a:t>
            </a:r>
            <a:r>
              <a:rPr lang="en-US" sz="2000" dirty="0" smtClean="0"/>
              <a:t> (</a:t>
            </a:r>
            <a:r>
              <a:rPr lang="en-US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more on this next class!</a:t>
            </a:r>
            <a:r>
              <a:rPr lang="en-US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i="1" dirty="0" smtClean="0">
                <a:solidFill>
                  <a:srgbClr val="CCFFCC"/>
                </a:solidFill>
              </a:rPr>
              <a:t>Grow, Repair and Reproduce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Produce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waste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Must eventually </a:t>
            </a:r>
            <a:r>
              <a:rPr lang="en-US" sz="2000" b="1" i="1" dirty="0" smtClean="0">
                <a:solidFill>
                  <a:srgbClr val="FF0000"/>
                </a:solidFill>
              </a:rPr>
              <a:t>die</a:t>
            </a:r>
            <a:r>
              <a:rPr lang="is-IS" sz="2000" dirty="0" smtClean="0"/>
              <a:t>…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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6911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complete the back page!</a:t>
            </a:r>
            <a:endParaRPr lang="en-US" dirty="0"/>
          </a:p>
        </p:txBody>
      </p:sp>
      <p:pic>
        <p:nvPicPr>
          <p:cNvPr id="4" name="Content Placeholder 3" descr="Screen Shot 2019-02-03 at 12.51.4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30" b="-88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2113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Living Things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10598" y="1460500"/>
            <a:ext cx="8392607" cy="3524250"/>
          </a:xfrm>
        </p:spPr>
        <p:txBody>
          <a:bodyPr>
            <a:normAutofit/>
          </a:bodyPr>
          <a:lstStyle/>
          <a:p>
            <a:r>
              <a:rPr lang="en-CA" sz="2500" dirty="0"/>
              <a:t>Living things can </a:t>
            </a:r>
            <a:r>
              <a:rPr lang="en-CA" sz="2500" dirty="0">
                <a:solidFill>
                  <a:srgbClr val="FF0000"/>
                </a:solidFill>
              </a:rPr>
              <a:t>survive</a:t>
            </a:r>
            <a:r>
              <a:rPr lang="en-CA" sz="2500" dirty="0"/>
              <a:t> in almost any type of </a:t>
            </a:r>
            <a:r>
              <a:rPr lang="en-CA" sz="2500" dirty="0">
                <a:solidFill>
                  <a:srgbClr val="FF0000"/>
                </a:solidFill>
              </a:rPr>
              <a:t>environment</a:t>
            </a:r>
          </a:p>
          <a:p>
            <a:r>
              <a:rPr lang="en-CA" sz="2500" dirty="0"/>
              <a:t>All living things have </a:t>
            </a:r>
            <a:r>
              <a:rPr lang="en-CA" sz="2500" dirty="0">
                <a:solidFill>
                  <a:srgbClr val="FF0000"/>
                </a:solidFill>
              </a:rPr>
              <a:t>special features </a:t>
            </a:r>
            <a:r>
              <a:rPr lang="en-CA" sz="2500" dirty="0"/>
              <a:t>that help them survive in their environment</a:t>
            </a:r>
          </a:p>
          <a:p>
            <a:pPr marL="0" indent="0">
              <a:buNone/>
            </a:pP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273079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 Mushroom – largest living thing on Earth</a:t>
            </a:r>
            <a:endParaRPr lang="en-US" dirty="0"/>
          </a:p>
        </p:txBody>
      </p:sp>
      <p:pic>
        <p:nvPicPr>
          <p:cNvPr id="3" name="Picture 2" descr="Screen Shot 2013-02-06 at 10.33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1372220"/>
            <a:ext cx="4676775" cy="38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8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254000"/>
            <a:ext cx="8012672" cy="1016000"/>
          </a:xfrm>
        </p:spPr>
        <p:txBody>
          <a:bodyPr/>
          <a:lstStyle/>
          <a:p>
            <a:r>
              <a:rPr lang="en-US" dirty="0" smtClean="0"/>
              <a:t>Rhinoceros Beetle – strongest living thing on Earth</a:t>
            </a:r>
            <a:endParaRPr lang="en-US" dirty="0"/>
          </a:p>
        </p:txBody>
      </p:sp>
      <p:pic>
        <p:nvPicPr>
          <p:cNvPr id="3" name="Picture 2" descr="Screen Shot 2013-02-06 at 10.33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77" y="1339644"/>
            <a:ext cx="5665737" cy="378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4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372657"/>
            <a:ext cx="5803899" cy="808708"/>
          </a:xfrm>
        </p:spPr>
        <p:txBody>
          <a:bodyPr/>
          <a:lstStyle/>
          <a:p>
            <a:r>
              <a:rPr lang="en-CA" dirty="0" smtClean="0"/>
              <a:t>Characteristic of L</a:t>
            </a:r>
            <a:r>
              <a:rPr lang="en-US" dirty="0" err="1" smtClean="0"/>
              <a:t>i</a:t>
            </a:r>
            <a:r>
              <a:rPr lang="en-CA" dirty="0" err="1" smtClean="0"/>
              <a:t>ving</a:t>
            </a:r>
            <a:r>
              <a:rPr lang="en-CA" dirty="0" smtClean="0"/>
              <a:t> Things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46358" y="1460500"/>
            <a:ext cx="8458303" cy="3524250"/>
          </a:xfrm>
        </p:spPr>
        <p:txBody>
          <a:bodyPr>
            <a:normAutofit/>
          </a:bodyPr>
          <a:lstStyle/>
          <a:p>
            <a:pPr marL="401193" indent="-401193">
              <a:buFont typeface="+mj-lt"/>
              <a:buAutoNum type="arabicPeriod"/>
            </a:pPr>
            <a:r>
              <a:rPr lang="en-CA" sz="2500" dirty="0"/>
              <a:t>Living things</a:t>
            </a:r>
            <a:r>
              <a:rPr lang="en-US" sz="2500" dirty="0"/>
              <a:t>…</a:t>
            </a:r>
            <a:r>
              <a:rPr lang="en-CA" sz="2500" dirty="0"/>
              <a:t> need to </a:t>
            </a:r>
            <a:r>
              <a:rPr lang="en-CA" sz="2500" dirty="0" smtClean="0">
                <a:solidFill>
                  <a:srgbClr val="FF0000"/>
                </a:solidFill>
              </a:rPr>
              <a:t>respond and adapt</a:t>
            </a:r>
            <a:r>
              <a:rPr lang="en-CA" sz="2500" dirty="0" smtClean="0"/>
              <a:t> </a:t>
            </a:r>
            <a:r>
              <a:rPr lang="en-CA" sz="2500" dirty="0"/>
              <a:t>to their environment</a:t>
            </a:r>
          </a:p>
          <a:p>
            <a:r>
              <a:rPr lang="en-CA" sz="2500" dirty="0"/>
              <a:t>Anything that causes a living thing to </a:t>
            </a:r>
            <a:r>
              <a:rPr lang="en-CA" sz="2500" dirty="0">
                <a:solidFill>
                  <a:srgbClr val="FF0000"/>
                </a:solidFill>
              </a:rPr>
              <a:t>respond</a:t>
            </a:r>
            <a:r>
              <a:rPr lang="en-CA" sz="2500" dirty="0"/>
              <a:t> is called a </a:t>
            </a:r>
            <a:r>
              <a:rPr lang="en-CA" sz="2500" u="sng" dirty="0">
                <a:solidFill>
                  <a:srgbClr val="FF0000"/>
                </a:solidFill>
              </a:rPr>
              <a:t>stimulus</a:t>
            </a:r>
          </a:p>
          <a:p>
            <a:r>
              <a:rPr lang="en-CA" sz="2500" dirty="0"/>
              <a:t>Ex: </a:t>
            </a:r>
            <a:r>
              <a:rPr lang="en-CA" sz="2500" dirty="0">
                <a:solidFill>
                  <a:srgbClr val="FF0000"/>
                </a:solidFill>
              </a:rPr>
              <a:t>Hunger and thirst </a:t>
            </a:r>
            <a:r>
              <a:rPr lang="en-US" sz="2500" dirty="0">
                <a:solidFill>
                  <a:srgbClr val="FF0000"/>
                </a:solidFill>
              </a:rPr>
              <a:t>–</a:t>
            </a:r>
            <a:r>
              <a:rPr lang="en-CA" sz="2500" dirty="0">
                <a:solidFill>
                  <a:srgbClr val="FF0000"/>
                </a:solidFill>
              </a:rPr>
              <a:t> </a:t>
            </a:r>
            <a:r>
              <a:rPr lang="en-CA" sz="2500" i="1" dirty="0">
                <a:solidFill>
                  <a:srgbClr val="FF0000"/>
                </a:solidFill>
              </a:rPr>
              <a:t>causes you to eat or drink</a:t>
            </a:r>
            <a:endParaRPr sz="2500" i="1" dirty="0">
              <a:solidFill>
                <a:srgbClr val="FF0000"/>
              </a:solidFill>
            </a:endParaRPr>
          </a:p>
        </p:txBody>
      </p:sp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216" y="0"/>
            <a:ext cx="3007784" cy="211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0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9401" y="372657"/>
            <a:ext cx="5880100" cy="808708"/>
          </a:xfrm>
        </p:spPr>
        <p:txBody>
          <a:bodyPr/>
          <a:lstStyle/>
          <a:p>
            <a:r>
              <a:rPr lang="en-CA" dirty="0" smtClean="0"/>
              <a:t>Characteristic of L</a:t>
            </a:r>
            <a:r>
              <a:rPr lang="en-US" dirty="0" err="1" smtClean="0"/>
              <a:t>i</a:t>
            </a:r>
            <a:r>
              <a:rPr lang="en-CA" dirty="0" err="1" smtClean="0"/>
              <a:t>ving</a:t>
            </a:r>
            <a:r>
              <a:rPr lang="en-CA" dirty="0" smtClean="0"/>
              <a:t> Things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12054" y="1460500"/>
            <a:ext cx="8392607" cy="3524250"/>
          </a:xfrm>
        </p:spPr>
        <p:txBody>
          <a:bodyPr>
            <a:normAutofit/>
          </a:bodyPr>
          <a:lstStyle/>
          <a:p>
            <a:pPr marL="401193" indent="-401193">
              <a:buFont typeface="+mj-lt"/>
              <a:buAutoNum type="arabicPeriod" startAt="2"/>
            </a:pPr>
            <a:r>
              <a:rPr lang="en-CA" sz="2500" dirty="0"/>
              <a:t>Living things</a:t>
            </a:r>
            <a:r>
              <a:rPr lang="en-US" sz="2500" dirty="0"/>
              <a:t>…</a:t>
            </a:r>
            <a:r>
              <a:rPr lang="en-CA" sz="2500" dirty="0"/>
              <a:t> </a:t>
            </a:r>
            <a:r>
              <a:rPr lang="en-CA" sz="2500" dirty="0" smtClean="0"/>
              <a:t>require </a:t>
            </a:r>
            <a:r>
              <a:rPr lang="en-CA" sz="2500" dirty="0">
                <a:solidFill>
                  <a:srgbClr val="FF0000"/>
                </a:solidFill>
              </a:rPr>
              <a:t>energy</a:t>
            </a:r>
          </a:p>
          <a:p>
            <a:r>
              <a:rPr lang="en-CA" sz="2500" dirty="0"/>
              <a:t>To </a:t>
            </a:r>
            <a:r>
              <a:rPr lang="en-CA" sz="2500" b="1" i="1" u="sng" dirty="0">
                <a:solidFill>
                  <a:srgbClr val="E359E6"/>
                </a:solidFill>
              </a:rPr>
              <a:t>respond</a:t>
            </a:r>
            <a:r>
              <a:rPr lang="en-CA" sz="2500" dirty="0"/>
              <a:t> to the environment, living things require </a:t>
            </a:r>
            <a:r>
              <a:rPr lang="en-CA" sz="2500" dirty="0">
                <a:solidFill>
                  <a:srgbClr val="FF0000"/>
                </a:solidFill>
              </a:rPr>
              <a:t>energy</a:t>
            </a:r>
          </a:p>
          <a:p>
            <a:r>
              <a:rPr lang="en-CA" sz="2500" dirty="0"/>
              <a:t>Living things have different ways of </a:t>
            </a:r>
            <a:r>
              <a:rPr lang="en-CA" sz="2500" dirty="0">
                <a:solidFill>
                  <a:srgbClr val="FF0000"/>
                </a:solidFill>
              </a:rPr>
              <a:t>getting energy</a:t>
            </a:r>
          </a:p>
          <a:p>
            <a:r>
              <a:rPr lang="en-CA" sz="2500" dirty="0"/>
              <a:t>Ex: </a:t>
            </a:r>
            <a:r>
              <a:rPr lang="en-CA" sz="2500" dirty="0">
                <a:solidFill>
                  <a:srgbClr val="FF0000"/>
                </a:solidFill>
              </a:rPr>
              <a:t>F</a:t>
            </a:r>
            <a:r>
              <a:rPr lang="en-CA" sz="2500" dirty="0" smtClean="0">
                <a:solidFill>
                  <a:srgbClr val="FF0000"/>
                </a:solidFill>
              </a:rPr>
              <a:t>ood </a:t>
            </a:r>
            <a:r>
              <a:rPr lang="en-CA" sz="2500" dirty="0">
                <a:solidFill>
                  <a:srgbClr val="FF0000"/>
                </a:solidFill>
              </a:rPr>
              <a:t>for humans, </a:t>
            </a:r>
            <a:r>
              <a:rPr lang="en-CA" sz="2500" dirty="0" smtClean="0">
                <a:solidFill>
                  <a:srgbClr val="FF0000"/>
                </a:solidFill>
              </a:rPr>
              <a:t>Carbon </a:t>
            </a:r>
            <a:r>
              <a:rPr lang="en-CA" sz="2500" dirty="0">
                <a:solidFill>
                  <a:srgbClr val="FF0000"/>
                </a:solidFill>
              </a:rPr>
              <a:t>D</a:t>
            </a:r>
            <a:r>
              <a:rPr lang="en-CA" sz="2500" dirty="0" smtClean="0">
                <a:solidFill>
                  <a:srgbClr val="FF0000"/>
                </a:solidFill>
              </a:rPr>
              <a:t>ioxide/Water/Sunlight </a:t>
            </a:r>
            <a:r>
              <a:rPr lang="en-CA" sz="2500" dirty="0">
                <a:solidFill>
                  <a:srgbClr val="FF0000"/>
                </a:solidFill>
              </a:rPr>
              <a:t>for </a:t>
            </a:r>
            <a:r>
              <a:rPr lang="en-CA" sz="2500" dirty="0" smtClean="0">
                <a:solidFill>
                  <a:srgbClr val="FF0000"/>
                </a:solidFill>
              </a:rPr>
              <a:t>plants (Photosynthesis)</a:t>
            </a:r>
            <a:endParaRPr lang="en-CA" sz="2500" dirty="0">
              <a:solidFill>
                <a:srgbClr val="FF0000"/>
              </a:solidFill>
            </a:endParaRPr>
          </a:p>
          <a:p>
            <a:endParaRPr sz="2500" dirty="0"/>
          </a:p>
        </p:txBody>
      </p:sp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80" y="0"/>
            <a:ext cx="2865420" cy="214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5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Characteristic of L</a:t>
            </a:r>
            <a:r>
              <a:rPr lang="en-US" dirty="0" err="1" smtClean="0"/>
              <a:t>i</a:t>
            </a:r>
            <a:r>
              <a:rPr lang="en-CA" dirty="0" err="1" smtClean="0"/>
              <a:t>ving</a:t>
            </a:r>
            <a:r>
              <a:rPr lang="en-CA" dirty="0" smtClean="0"/>
              <a:t> Things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9869" y="1460500"/>
            <a:ext cx="8244792" cy="352425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CA" sz="2500" dirty="0"/>
              <a:t>Living things</a:t>
            </a:r>
            <a:r>
              <a:rPr lang="en-US" sz="2500" dirty="0" smtClean="0"/>
              <a:t>… are made of</a:t>
            </a:r>
            <a:r>
              <a:rPr lang="en-CA" sz="2500" dirty="0" smtClean="0"/>
              <a:t> </a:t>
            </a:r>
            <a:r>
              <a:rPr lang="en-CA" sz="2800" dirty="0" smtClean="0">
                <a:solidFill>
                  <a:srgbClr val="FF0000"/>
                </a:solidFill>
              </a:rPr>
              <a:t>cells</a:t>
            </a:r>
          </a:p>
          <a:p>
            <a:pPr>
              <a:buFont typeface="Arial"/>
              <a:buChar char="•"/>
            </a:pPr>
            <a:r>
              <a:rPr lang="en-CA" sz="2500" u="sng" dirty="0" smtClean="0"/>
              <a:t>Cells</a:t>
            </a:r>
            <a:r>
              <a:rPr lang="en-CA" sz="2500" dirty="0" smtClean="0"/>
              <a:t> </a:t>
            </a:r>
            <a:r>
              <a:rPr lang="en-CA" sz="2500" dirty="0"/>
              <a:t>are </a:t>
            </a:r>
            <a:r>
              <a:rPr lang="en-CA" sz="2500" dirty="0" smtClean="0"/>
              <a:t>the basic building blocks of </a:t>
            </a:r>
            <a:r>
              <a:rPr lang="en-CA" sz="2500" dirty="0" smtClean="0">
                <a:solidFill>
                  <a:srgbClr val="FF0000"/>
                </a:solidFill>
              </a:rPr>
              <a:t>ALL LIVING THINGS</a:t>
            </a:r>
            <a:endParaRPr lang="en-CA" sz="2500" dirty="0">
              <a:solidFill>
                <a:srgbClr val="FF0000"/>
              </a:solidFill>
            </a:endParaRPr>
          </a:p>
          <a:p>
            <a:pPr marL="401193" indent="-401193">
              <a:buFont typeface="+mj-lt"/>
              <a:buAutoNum type="arabicPeriod" startAt="3"/>
            </a:pPr>
            <a:endParaRPr lang="en-CA" sz="2500" dirty="0">
              <a:solidFill>
                <a:srgbClr val="FF0000"/>
              </a:solidFill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4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Characteristic of L</a:t>
            </a:r>
            <a:r>
              <a:rPr lang="en-US" dirty="0" err="1" smtClean="0"/>
              <a:t>i</a:t>
            </a:r>
            <a:r>
              <a:rPr lang="en-CA" dirty="0" err="1" smtClean="0"/>
              <a:t>ving</a:t>
            </a:r>
            <a:r>
              <a:rPr lang="en-CA" dirty="0" smtClean="0"/>
              <a:t> Things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30250" y="1418164"/>
            <a:ext cx="7956551" cy="37185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CA" sz="2500" dirty="0"/>
              <a:t>Living things</a:t>
            </a:r>
            <a:r>
              <a:rPr lang="en-US" sz="2500" dirty="0"/>
              <a:t>…</a:t>
            </a:r>
            <a:r>
              <a:rPr lang="en-CA" sz="2500" dirty="0"/>
              <a:t> </a:t>
            </a:r>
            <a:r>
              <a:rPr lang="en-CA" sz="2500" dirty="0" smtClean="0">
                <a:solidFill>
                  <a:srgbClr val="FF0000"/>
                </a:solidFill>
              </a:rPr>
              <a:t>grow/repair/reproduce</a:t>
            </a:r>
            <a:endParaRPr lang="en-CA" sz="2500" dirty="0">
              <a:solidFill>
                <a:srgbClr val="FF0000"/>
              </a:solidFill>
            </a:endParaRPr>
          </a:p>
          <a:p>
            <a:r>
              <a:rPr lang="en-CA" sz="2500" dirty="0">
                <a:solidFill>
                  <a:srgbClr val="FF0000"/>
                </a:solidFill>
              </a:rPr>
              <a:t>Growth</a:t>
            </a:r>
            <a:r>
              <a:rPr lang="en-CA" sz="2500" dirty="0"/>
              <a:t> is a result of </a:t>
            </a:r>
            <a:r>
              <a:rPr lang="en-CA" sz="2500" u="sng" dirty="0"/>
              <a:t>cells</a:t>
            </a:r>
            <a:r>
              <a:rPr lang="en-CA" sz="2500" dirty="0"/>
              <a:t> in </a:t>
            </a:r>
            <a:r>
              <a:rPr lang="en-CA" sz="2500" dirty="0" smtClean="0"/>
              <a:t>a </a:t>
            </a:r>
            <a:r>
              <a:rPr lang="en-CA" sz="2500" dirty="0"/>
              <a:t>body increasing in </a:t>
            </a:r>
            <a:r>
              <a:rPr lang="en-CA" sz="2500" dirty="0" smtClean="0">
                <a:solidFill>
                  <a:srgbClr val="FF0000"/>
                </a:solidFill>
              </a:rPr>
              <a:t>number</a:t>
            </a:r>
          </a:p>
          <a:p>
            <a:r>
              <a:rPr lang="en-CA" sz="2500" u="sng" dirty="0" smtClean="0"/>
              <a:t>Cells</a:t>
            </a:r>
            <a:r>
              <a:rPr lang="en-CA" sz="2500" dirty="0" smtClean="0"/>
              <a:t> </a:t>
            </a:r>
            <a:r>
              <a:rPr lang="en-CA" sz="2500" dirty="0"/>
              <a:t>are continually being </a:t>
            </a:r>
            <a:r>
              <a:rPr lang="en-CA" sz="2500" dirty="0" smtClean="0">
                <a:solidFill>
                  <a:srgbClr val="FF0000"/>
                </a:solidFill>
              </a:rPr>
              <a:t>replaced (repair)</a:t>
            </a:r>
          </a:p>
          <a:p>
            <a:r>
              <a:rPr lang="en-CA" sz="2500" dirty="0" smtClean="0"/>
              <a:t>Reproduction is a </a:t>
            </a:r>
            <a:r>
              <a:rPr lang="en-CA" sz="2500" dirty="0"/>
              <a:t>way for living things to </a:t>
            </a:r>
            <a:r>
              <a:rPr lang="en-CA" sz="2500" dirty="0">
                <a:solidFill>
                  <a:srgbClr val="FF0000"/>
                </a:solidFill>
              </a:rPr>
              <a:t>replace</a:t>
            </a:r>
            <a:r>
              <a:rPr lang="en-CA" sz="2500" dirty="0"/>
              <a:t> older individuals that </a:t>
            </a:r>
            <a:r>
              <a:rPr lang="en-CA" sz="2500" dirty="0">
                <a:solidFill>
                  <a:srgbClr val="FF0000"/>
                </a:solidFill>
              </a:rPr>
              <a:t>die</a:t>
            </a:r>
          </a:p>
          <a:p>
            <a:pPr marL="0" indent="0">
              <a:buNone/>
            </a:pPr>
            <a:endParaRPr sz="2500" dirty="0">
              <a:solidFill>
                <a:srgbClr val="FF0000"/>
              </a:solidFill>
            </a:endParaRP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497" y="3450167"/>
            <a:ext cx="3023669" cy="226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3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Characteristic of L</a:t>
            </a:r>
            <a:r>
              <a:rPr lang="en-US" dirty="0" err="1" smtClean="0"/>
              <a:t>i</a:t>
            </a:r>
            <a:r>
              <a:rPr lang="en-CA" dirty="0" err="1" smtClean="0"/>
              <a:t>ving</a:t>
            </a:r>
            <a:r>
              <a:rPr lang="en-CA" dirty="0" smtClean="0"/>
              <a:t> Things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28478" y="1460500"/>
            <a:ext cx="8392607" cy="3524250"/>
          </a:xfrm>
        </p:spPr>
        <p:txBody>
          <a:bodyPr>
            <a:normAutofit/>
          </a:bodyPr>
          <a:lstStyle/>
          <a:p>
            <a:pPr marL="401193" indent="-401193">
              <a:buFont typeface="+mj-lt"/>
              <a:buAutoNum type="arabicPeriod" startAt="5"/>
            </a:pPr>
            <a:r>
              <a:rPr lang="en-CA" sz="2500" dirty="0"/>
              <a:t>Living things</a:t>
            </a:r>
            <a:r>
              <a:rPr lang="en-US" sz="2500" dirty="0"/>
              <a:t>…</a:t>
            </a:r>
            <a:r>
              <a:rPr lang="en-CA" sz="2500" dirty="0"/>
              <a:t> must get rid of </a:t>
            </a:r>
            <a:r>
              <a:rPr lang="en-CA" sz="2500" dirty="0">
                <a:solidFill>
                  <a:srgbClr val="FF0000"/>
                </a:solidFill>
              </a:rPr>
              <a:t>wastes</a:t>
            </a:r>
          </a:p>
          <a:p>
            <a:r>
              <a:rPr lang="en-CA" sz="2500" dirty="0"/>
              <a:t>W</a:t>
            </a:r>
            <a:r>
              <a:rPr lang="en-US" sz="2500" dirty="0"/>
              <a:t>h</a:t>
            </a:r>
            <a:r>
              <a:rPr lang="en-CA" sz="2500" dirty="0"/>
              <a:t>at living things consume are often </a:t>
            </a:r>
            <a:r>
              <a:rPr lang="en-CA" sz="2500" dirty="0">
                <a:solidFill>
                  <a:srgbClr val="FF0000"/>
                </a:solidFill>
              </a:rPr>
              <a:t>not entirely always used</a:t>
            </a:r>
            <a:r>
              <a:rPr lang="en-CA" sz="2500" dirty="0"/>
              <a:t> by the body and therefore creates waste</a:t>
            </a:r>
          </a:p>
          <a:p>
            <a:r>
              <a:rPr lang="en-CA" sz="2500" dirty="0"/>
              <a:t>Animals produce waste such as </a:t>
            </a:r>
            <a:r>
              <a:rPr lang="en-CA" sz="2500" u="sng" dirty="0">
                <a:solidFill>
                  <a:srgbClr val="FF0000"/>
                </a:solidFill>
              </a:rPr>
              <a:t>carbon dioxide</a:t>
            </a:r>
            <a:r>
              <a:rPr lang="en-CA" sz="2500" dirty="0">
                <a:solidFill>
                  <a:srgbClr val="FF0000"/>
                </a:solidFill>
              </a:rPr>
              <a:t>, </a:t>
            </a:r>
            <a:r>
              <a:rPr lang="en-CA" sz="2500" u="sng" dirty="0">
                <a:solidFill>
                  <a:srgbClr val="FF0000"/>
                </a:solidFill>
              </a:rPr>
              <a:t>urine</a:t>
            </a:r>
            <a:r>
              <a:rPr lang="en-CA" sz="2500" dirty="0">
                <a:solidFill>
                  <a:srgbClr val="FF0000"/>
                </a:solidFill>
              </a:rPr>
              <a:t> and </a:t>
            </a:r>
            <a:r>
              <a:rPr lang="en-CA" sz="2500" u="sng" dirty="0">
                <a:solidFill>
                  <a:srgbClr val="FF0000"/>
                </a:solidFill>
              </a:rPr>
              <a:t>feces</a:t>
            </a:r>
            <a:r>
              <a:rPr lang="en-CA" sz="2500" dirty="0">
                <a:solidFill>
                  <a:srgbClr val="FF0000"/>
                </a:solidFill>
              </a:rPr>
              <a:t>.</a:t>
            </a:r>
            <a:endParaRPr sz="2500" dirty="0">
              <a:solidFill>
                <a:srgbClr val="FF0000"/>
              </a:solidFill>
            </a:endParaRPr>
          </a:p>
        </p:txBody>
      </p:sp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0" y="1"/>
            <a:ext cx="2565400" cy="192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5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Turquois Blue.pptx</Template>
  <TotalTime>2</TotalTime>
  <Words>312</Words>
  <Application>Microsoft Macintosh PowerPoint</Application>
  <PresentationFormat>On-screen Show (16:10)</PresentationFormat>
  <Paragraphs>41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Quotable</vt:lpstr>
      <vt:lpstr>Notes!</vt:lpstr>
      <vt:lpstr>Living Things</vt:lpstr>
      <vt:lpstr>Honey Mushroom – largest living thing on Earth</vt:lpstr>
      <vt:lpstr>Rhinoceros Beetle – strongest living thing on Earth</vt:lpstr>
      <vt:lpstr>Characteristic of Living Things</vt:lpstr>
      <vt:lpstr>Characteristic of Living Things</vt:lpstr>
      <vt:lpstr>Characteristic of Living Things</vt:lpstr>
      <vt:lpstr>Characteristic of Living Things</vt:lpstr>
      <vt:lpstr>Characteristic of Living Things</vt:lpstr>
      <vt:lpstr>Characteristic of Living Things</vt:lpstr>
      <vt:lpstr>Listed again!</vt:lpstr>
      <vt:lpstr>Complete complete the back page!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Scott Lawson</cp:lastModifiedBy>
  <cp:revision>3</cp:revision>
  <dcterms:created xsi:type="dcterms:W3CDTF">2014-08-26T23:49:58Z</dcterms:created>
  <dcterms:modified xsi:type="dcterms:W3CDTF">2019-02-03T21:02:01Z</dcterms:modified>
</cp:coreProperties>
</file>