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15" r:id="rId2"/>
    <p:sldId id="316" r:id="rId3"/>
    <p:sldId id="256" r:id="rId4"/>
    <p:sldId id="257" r:id="rId5"/>
    <p:sldId id="305" r:id="rId6"/>
    <p:sldId id="259" r:id="rId7"/>
    <p:sldId id="260" r:id="rId8"/>
    <p:sldId id="306" r:id="rId9"/>
    <p:sldId id="261" r:id="rId10"/>
    <p:sldId id="307" r:id="rId11"/>
    <p:sldId id="308" r:id="rId12"/>
    <p:sldId id="262" r:id="rId13"/>
    <p:sldId id="264" r:id="rId14"/>
    <p:sldId id="310" r:id="rId15"/>
    <p:sldId id="263" r:id="rId16"/>
    <p:sldId id="311" r:id="rId17"/>
    <p:sldId id="265" r:id="rId18"/>
    <p:sldId id="266" r:id="rId19"/>
    <p:sldId id="268" r:id="rId20"/>
    <p:sldId id="269" r:id="rId21"/>
    <p:sldId id="267" r:id="rId22"/>
    <p:sldId id="270" r:id="rId23"/>
    <p:sldId id="279" r:id="rId24"/>
    <p:sldId id="309" r:id="rId25"/>
    <p:sldId id="280" r:id="rId26"/>
    <p:sldId id="281" r:id="rId27"/>
    <p:sldId id="312" r:id="rId28"/>
    <p:sldId id="282" r:id="rId29"/>
    <p:sldId id="314" r:id="rId30"/>
    <p:sldId id="283" r:id="rId31"/>
    <p:sldId id="284" r:id="rId3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4" Type="http://schemas.openxmlformats.org/officeDocument/2006/relationships/image" Target="../media/image31.wmf"/><Relationship Id="rId5" Type="http://schemas.openxmlformats.org/officeDocument/2006/relationships/image" Target="../media/image32.wmf"/><Relationship Id="rId1" Type="http://schemas.openxmlformats.org/officeDocument/2006/relationships/image" Target="../media/image28.wmf"/><Relationship Id="rId2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4" Type="http://schemas.openxmlformats.org/officeDocument/2006/relationships/image" Target="../media/image39.wmf"/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4" Type="http://schemas.openxmlformats.org/officeDocument/2006/relationships/image" Target="../media/image42.wmf"/><Relationship Id="rId5" Type="http://schemas.openxmlformats.org/officeDocument/2006/relationships/image" Target="../media/image43.wmf"/><Relationship Id="rId1" Type="http://schemas.openxmlformats.org/officeDocument/2006/relationships/image" Target="../media/image39.wmf"/><Relationship Id="rId2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4" Type="http://schemas.openxmlformats.org/officeDocument/2006/relationships/image" Target="../media/image47.wmf"/><Relationship Id="rId5" Type="http://schemas.openxmlformats.org/officeDocument/2006/relationships/image" Target="../media/image48.wmf"/><Relationship Id="rId6" Type="http://schemas.openxmlformats.org/officeDocument/2006/relationships/image" Target="../media/image49.wmf"/><Relationship Id="rId1" Type="http://schemas.openxmlformats.org/officeDocument/2006/relationships/image" Target="../media/image44.wmf"/><Relationship Id="rId2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Relationship Id="rId2" Type="http://schemas.openxmlformats.org/officeDocument/2006/relationships/image" Target="../media/image53.wmf"/><Relationship Id="rId3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5" Type="http://schemas.openxmlformats.org/officeDocument/2006/relationships/image" Target="../media/image16.wmf"/><Relationship Id="rId1" Type="http://schemas.openxmlformats.org/officeDocument/2006/relationships/image" Target="../media/image11.wmf"/><Relationship Id="rId2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1" Type="http://schemas.openxmlformats.org/officeDocument/2006/relationships/image" Target="../media/image18.wmf"/><Relationship Id="rId2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9F01EC-48AD-FC4F-AB9B-E7360B1744B4}" type="datetimeFigureOut">
              <a:rPr lang="en-US"/>
              <a:pPr/>
              <a:t>2015-02-24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36433-D831-5646-894A-7F91E3BE44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7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91AC7F-E1A1-DD45-A681-624C191B8899}" type="datetimeFigureOut">
              <a:rPr lang="en-US"/>
              <a:pPr/>
              <a:t>2015-02-24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AC333-A48D-D344-9C99-A10A99299D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39AC04-7B4E-4348-B195-2FE0257A70EE}" type="datetimeFigureOut">
              <a:rPr lang="en-US"/>
              <a:pPr/>
              <a:t>2015-02-24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14B76-21FE-5545-AEC3-3564DC5997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3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76BC45-C219-7440-ACE6-8DD490D966EE}" type="datetimeFigureOut">
              <a:rPr lang="en-US"/>
              <a:pPr/>
              <a:t>2015-02-24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A911D-C02F-1547-AF4E-D0DF3853A4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EF58A1-D36C-6749-A6AC-755B007A9589}" type="datetimeFigureOut">
              <a:rPr lang="en-US"/>
              <a:pPr/>
              <a:t>2015-02-24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43266-5833-C244-BA44-89ED7DCD82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54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38A4CA-AE05-8549-A7D8-2209130FCA2B}" type="datetimeFigureOut">
              <a:rPr lang="en-US"/>
              <a:pPr/>
              <a:t>2015-02-24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A22C0-058E-A345-8E18-A2ED18806A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7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15CD1F-37D5-0749-9CEE-C8FE52C9CBA1}" type="datetimeFigureOut">
              <a:rPr lang="en-US"/>
              <a:pPr/>
              <a:t>2015-02-24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ADF65-A9F2-7846-9200-09E6E952BF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5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F16B15-497B-394C-B3ED-8F26EA619005}" type="datetimeFigureOut">
              <a:rPr lang="en-US"/>
              <a:pPr/>
              <a:t>2015-02-24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49B55-9965-1E4D-B8F4-FB99E4FD8E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3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A4755B-9472-ED45-9FE3-FC0340E98098}" type="datetimeFigureOut">
              <a:rPr lang="en-US"/>
              <a:pPr/>
              <a:t>2015-02-24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FBD81-6437-244D-ACB5-2DE1D998F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64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052867-EBB6-2140-82E3-29C17F8D14FE}" type="datetimeFigureOut">
              <a:rPr lang="en-US"/>
              <a:pPr/>
              <a:t>2015-02-24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16CDB-0DE6-114D-A781-3064C415DB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0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1E7870-004A-A642-A37F-6BFF4E40F0DE}" type="datetimeFigureOut">
              <a:rPr lang="en-US"/>
              <a:pPr/>
              <a:t>2015-02-24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AA14B-9071-7346-928E-5E911224CF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94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5847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  <a:latin typeface="Verdana" charset="0"/>
              </a:defRPr>
            </a:lvl1pPr>
          </a:lstStyle>
          <a:p>
            <a:fld id="{054A5F11-45F7-F840-A617-6608CAB1619A}" type="datetimeFigureOut">
              <a:rPr lang="en-US"/>
              <a:pPr/>
              <a:t>2015-02-24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  <a:latin typeface="Verdana" charset="0"/>
              </a:defRPr>
            </a:lvl1pPr>
          </a:lstStyle>
          <a:p>
            <a:fld id="{285F8666-68F9-CF43-A93B-4383299615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6" r:id="rId2"/>
    <p:sldLayoutId id="2147483684" r:id="rId3"/>
    <p:sldLayoutId id="2147483677" r:id="rId4"/>
    <p:sldLayoutId id="2147483678" r:id="rId5"/>
    <p:sldLayoutId id="2147483679" r:id="rId6"/>
    <p:sldLayoutId id="2147483685" r:id="rId7"/>
    <p:sldLayoutId id="2147483680" r:id="rId8"/>
    <p:sldLayoutId id="2147483686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ＭＳ Ｐゴシック" charset="0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charset="0"/>
          <a:ea typeface="ＭＳ Ｐゴシック" charset="0"/>
        </a:defRPr>
      </a:lvl9pPr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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charset="0"/>
        <a:buChar char="◦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charset="0"/>
        <a:buChar char="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charset="0"/>
        <a:buChar char="◦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charset="0"/>
        <a:buChar char="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oleObject" Target="../embeddings/oleObject4.bin"/><Relationship Id="rId5" Type="http://schemas.openxmlformats.org/officeDocument/2006/relationships/image" Target="../media/image1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image" Target="../media/image16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3.w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4.w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4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8.w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9.w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20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2.w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3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4.w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5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6.w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7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5.bin"/><Relationship Id="rId12" Type="http://schemas.openxmlformats.org/officeDocument/2006/relationships/image" Target="../media/image32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1.bin"/><Relationship Id="rId4" Type="http://schemas.openxmlformats.org/officeDocument/2006/relationships/image" Target="../media/image28.w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29.w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30.wmf"/><Relationship Id="rId9" Type="http://schemas.openxmlformats.org/officeDocument/2006/relationships/oleObject" Target="../embeddings/oleObject24.bin"/><Relationship Id="rId10" Type="http://schemas.openxmlformats.org/officeDocument/2006/relationships/image" Target="../media/image3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oleObject" Target="../embeddings/oleObject26.bin"/><Relationship Id="rId5" Type="http://schemas.openxmlformats.org/officeDocument/2006/relationships/image" Target="../media/image33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oleObject" Target="../embeddings/oleObject27.bin"/><Relationship Id="rId5" Type="http://schemas.openxmlformats.org/officeDocument/2006/relationships/image" Target="../media/image36.e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37.emf"/><Relationship Id="rId8" Type="http://schemas.openxmlformats.org/officeDocument/2006/relationships/oleObject" Target="../embeddings/oleObject29.bin"/><Relationship Id="rId9" Type="http://schemas.openxmlformats.org/officeDocument/2006/relationships/image" Target="../media/image38.wmf"/><Relationship Id="rId10" Type="http://schemas.openxmlformats.org/officeDocument/2006/relationships/oleObject" Target="../embeddings/oleObject30.bin"/><Relationship Id="rId11" Type="http://schemas.openxmlformats.org/officeDocument/2006/relationships/image" Target="../media/image39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wmf"/><Relationship Id="rId12" Type="http://schemas.openxmlformats.org/officeDocument/2006/relationships/oleObject" Target="../embeddings/oleObject35.bin"/><Relationship Id="rId13" Type="http://schemas.openxmlformats.org/officeDocument/2006/relationships/image" Target="../media/image43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4.jpeg"/><Relationship Id="rId4" Type="http://schemas.openxmlformats.org/officeDocument/2006/relationships/oleObject" Target="../embeddings/oleObject31.bin"/><Relationship Id="rId5" Type="http://schemas.openxmlformats.org/officeDocument/2006/relationships/image" Target="../media/image39.wmf"/><Relationship Id="rId6" Type="http://schemas.openxmlformats.org/officeDocument/2006/relationships/oleObject" Target="../embeddings/oleObject32.bin"/><Relationship Id="rId7" Type="http://schemas.openxmlformats.org/officeDocument/2006/relationships/image" Target="../media/image40.wmf"/><Relationship Id="rId8" Type="http://schemas.openxmlformats.org/officeDocument/2006/relationships/oleObject" Target="../embeddings/oleObject33.bin"/><Relationship Id="rId9" Type="http://schemas.openxmlformats.org/officeDocument/2006/relationships/image" Target="../media/image41.wmf"/><Relationship Id="rId10" Type="http://schemas.openxmlformats.org/officeDocument/2006/relationships/oleObject" Target="../embeddings/oleObject3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33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1.bin"/><Relationship Id="rId12" Type="http://schemas.openxmlformats.org/officeDocument/2006/relationships/image" Target="../media/image48.wmf"/><Relationship Id="rId13" Type="http://schemas.openxmlformats.org/officeDocument/2006/relationships/oleObject" Target="../embeddings/oleObject42.bin"/><Relationship Id="rId14" Type="http://schemas.openxmlformats.org/officeDocument/2006/relationships/image" Target="../media/image49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7.bin"/><Relationship Id="rId4" Type="http://schemas.openxmlformats.org/officeDocument/2006/relationships/image" Target="../media/image44.w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45.wmf"/><Relationship Id="rId7" Type="http://schemas.openxmlformats.org/officeDocument/2006/relationships/oleObject" Target="../embeddings/oleObject39.bin"/><Relationship Id="rId8" Type="http://schemas.openxmlformats.org/officeDocument/2006/relationships/image" Target="../media/image46.wmf"/><Relationship Id="rId9" Type="http://schemas.openxmlformats.org/officeDocument/2006/relationships/oleObject" Target="../embeddings/oleObject40.bin"/><Relationship Id="rId10" Type="http://schemas.openxmlformats.org/officeDocument/2006/relationships/image" Target="../media/image4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oleObject" Target="../embeddings/oleObject43.bin"/><Relationship Id="rId5" Type="http://schemas.openxmlformats.org/officeDocument/2006/relationships/image" Target="../media/image18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oleObject" Target="../embeddings/oleObject44.bin"/><Relationship Id="rId5" Type="http://schemas.openxmlformats.org/officeDocument/2006/relationships/image" Target="../media/image50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52.w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53.w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54.wmf"/><Relationship Id="rId9" Type="http://schemas.openxmlformats.org/officeDocument/2006/relationships/image" Target="../media/image55.jpe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SHM – Simple Harmonic Motion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760" y="3685032"/>
            <a:ext cx="8516043" cy="914400"/>
          </a:xfrm>
        </p:spPr>
        <p:txBody>
          <a:bodyPr/>
          <a:lstStyle/>
          <a:p>
            <a:pPr algn="ctr"/>
            <a:r>
              <a:rPr lang="en-US" dirty="0" smtClean="0"/>
              <a:t>Please pick the Learning Outcomes from the front of the room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6739" y="5019247"/>
            <a:ext cx="79970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Verdana"/>
                <a:cs typeface="Verdana"/>
              </a:rPr>
              <a:t>Take a moment to review the Learning Outcomes</a:t>
            </a:r>
            <a:endParaRPr lang="en-US" sz="2200" b="1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34961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12" descr="14_23Figure-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1175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63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Damped (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NOT DAMPENING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) Oscillations – Real Life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111750" y="173038"/>
            <a:ext cx="4078288" cy="1938337"/>
          </a:xfrm>
          <a:prstGeom prst="rect">
            <a:avLst/>
          </a:prstGeom>
          <a:gradFill rotWithShape="1">
            <a:gsLst>
              <a:gs pos="0">
                <a:srgbClr val="D55800"/>
              </a:gs>
              <a:gs pos="60001">
                <a:srgbClr val="FF7D00"/>
              </a:gs>
              <a:gs pos="100000">
                <a:srgbClr val="FF7A00"/>
              </a:gs>
            </a:gsLst>
            <a:lin ang="16200000"/>
          </a:gradFill>
          <a:ln w="9525">
            <a:solidFill>
              <a:srgbClr val="FF8000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 slowly changing line that provides a border to a </a:t>
            </a:r>
            <a:r>
              <a:rPr lang="en-US" sz="2400" dirty="0" smtClean="0">
                <a:solidFill>
                  <a:schemeClr val="lt1"/>
                </a:solidFill>
                <a:latin typeface="+mn-lt"/>
                <a:ea typeface="+mn-ea"/>
              </a:rPr>
              <a:t>rapid </a:t>
            </a: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oscillation is </a:t>
            </a:r>
            <a:r>
              <a:rPr lang="en-US" sz="2400" dirty="0" smtClean="0">
                <a:solidFill>
                  <a:schemeClr val="lt1"/>
                </a:solidFill>
                <a:latin typeface="+mn-lt"/>
                <a:ea typeface="+mn-ea"/>
              </a:rPr>
              <a:t>called </a:t>
            </a: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the </a:t>
            </a:r>
            <a:r>
              <a:rPr lang="en-US" sz="2400" i="1" u="sng" dirty="0">
                <a:solidFill>
                  <a:schemeClr val="lt1"/>
                </a:solidFill>
                <a:latin typeface="+mn-lt"/>
                <a:ea typeface="+mn-ea"/>
              </a:rPr>
              <a:t>envelope</a:t>
            </a: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 of the oscillations.</a:t>
            </a:r>
          </a:p>
        </p:txBody>
      </p:sp>
    </p:spTree>
    <p:extLst>
      <p:ext uri="{BB962C8B-B14F-4D97-AF65-F5344CB8AC3E}">
        <p14:creationId xmlns:p14="http://schemas.microsoft.com/office/powerpoint/2010/main" val="2059452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835158"/>
            <a:ext cx="8183562" cy="1050925"/>
          </a:xfrm>
        </p:spPr>
        <p:txBody>
          <a:bodyPr>
            <a:normAutofit/>
          </a:bodyPr>
          <a:lstStyle/>
          <a:p>
            <a:r>
              <a:rPr lang="en-US" sz="2700" dirty="0" smtClean="0"/>
              <a:t>What would be the opposite of damping? </a:t>
            </a:r>
            <a:endParaRPr lang="en-US" sz="27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Resonance… a system that is “pushed” at </a:t>
            </a:r>
            <a:r>
              <a:rPr lang="en-US" b="1" i="1" dirty="0" smtClean="0">
                <a:solidFill>
                  <a:srgbClr val="FF0000"/>
                </a:solidFill>
              </a:rPr>
              <a:t>just</a:t>
            </a:r>
            <a:r>
              <a:rPr lang="en-US" dirty="0" smtClean="0"/>
              <a:t> the right time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Think a child being pushed on a a swing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80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150" y="3749675"/>
            <a:ext cx="5075238" cy="20716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What shape will a velocity-time graph have for SHM</a:t>
            </a:r>
            <a:r>
              <a:rPr lang="en-US" sz="29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? Draw it!</a:t>
            </a:r>
            <a:endParaRPr lang="en-US" sz="2900" dirty="0"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</a:endParaRPr>
          </a:p>
        </p:txBody>
      </p:sp>
      <p:pic>
        <p:nvPicPr>
          <p:cNvPr id="43010" name="Picture 2" descr="F:\Mt Lebo 10-11\AP Mechanics\10 SHM\SHM images\14_03Figure-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71"/>
          <a:stretch/>
        </p:blipFill>
        <p:spPr bwMode="auto">
          <a:xfrm>
            <a:off x="0" y="22226"/>
            <a:ext cx="3740150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8763" y="1211263"/>
            <a:ext cx="4510087" cy="157003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Everywhere the </a:t>
            </a:r>
            <a:r>
              <a:rPr lang="en-US" sz="2400" b="1" i="1" dirty="0">
                <a:solidFill>
                  <a:srgbClr val="FF0000"/>
                </a:solidFill>
              </a:rPr>
              <a:t>slope</a:t>
            </a:r>
            <a:r>
              <a:rPr lang="en-US" sz="2400" dirty="0"/>
              <a:t> (first derivative) of the </a:t>
            </a:r>
            <a:r>
              <a:rPr lang="en-US" sz="2400" u="sng" dirty="0"/>
              <a:t>position graph is zero</a:t>
            </a:r>
            <a:r>
              <a:rPr lang="en-US" sz="2400" dirty="0"/>
              <a:t>, the velocity graph crosses through zero.</a:t>
            </a:r>
          </a:p>
        </p:txBody>
      </p:sp>
      <p:pic>
        <p:nvPicPr>
          <p:cNvPr id="6" name="Picture 2" descr="F:\Mt Lebo 10-11\AP Mechanics\10 SHM\SHM images\14_03Figure-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9"/>
          <a:stretch/>
        </p:blipFill>
        <p:spPr bwMode="auto">
          <a:xfrm>
            <a:off x="0" y="3749675"/>
            <a:ext cx="3740150" cy="326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F:\Mt Lebo 10-11\AP Mechanics\10 SHM\SHM images\14_04Figure-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4288"/>
            <a:ext cx="85471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4778375" y="4606925"/>
          <a:ext cx="4037013" cy="146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4" imgW="1193760" imgH="431640" progId="Equation.DSMT4">
                  <p:embed/>
                </p:oleObj>
              </mc:Choice>
              <mc:Fallback>
                <p:oleObj name="Equation" r:id="rId4" imgW="119376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75" y="4606925"/>
                        <a:ext cx="4037013" cy="146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8288" y="4757738"/>
            <a:ext cx="4510087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We need a position function to describe the motion above</a:t>
            </a:r>
            <a:r>
              <a:rPr lang="en-US" sz="2400" dirty="0" smtClean="0"/>
              <a:t>.  </a:t>
            </a:r>
            <a:r>
              <a:rPr lang="en-US" sz="2400" b="1" i="1" dirty="0" smtClean="0">
                <a:solidFill>
                  <a:srgbClr val="FF0000"/>
                </a:solidFill>
              </a:rPr>
              <a:t>Hmmm what could it be?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840071"/>
            <a:ext cx="8183880" cy="1051560"/>
          </a:xfrm>
        </p:spPr>
        <p:txBody>
          <a:bodyPr/>
          <a:lstStyle/>
          <a:p>
            <a:r>
              <a:rPr lang="en-US" dirty="0" smtClean="0"/>
              <a:t>Algebra MAXED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Just a note… you DO NOT need to derive any of the following equations, however you are NOT given them on your equation 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40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Mathematical Models of SHM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503238" y="579438"/>
          <a:ext cx="4037012" cy="146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Equation" r:id="rId3" imgW="1193760" imgH="431640" progId="Equation.DSMT4">
                  <p:embed/>
                </p:oleObj>
              </mc:Choice>
              <mc:Fallback>
                <p:oleObj name="Equation" r:id="rId3" imgW="119376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579438"/>
                        <a:ext cx="4037012" cy="146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417513" y="2892425"/>
          <a:ext cx="4122737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Equation" r:id="rId5" imgW="1218960" imgH="253800" progId="Equation.DSMT4">
                  <p:embed/>
                </p:oleObj>
              </mc:Choice>
              <mc:Fallback>
                <p:oleObj name="Equation" r:id="rId5" imgW="121896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2892425"/>
                        <a:ext cx="4122737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738188" y="4552950"/>
          <a:ext cx="3608387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Equation" r:id="rId7" imgW="1066680" imgH="253800" progId="Equation.DSMT4">
                  <p:embed/>
                </p:oleObj>
              </mc:Choice>
              <mc:Fallback>
                <p:oleObj name="Equation" r:id="rId7" imgW="106668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4552950"/>
                        <a:ext cx="3608387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2195513" y="1924050"/>
          <a:ext cx="80645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Equation" r:id="rId9" imgW="431640" imgH="419040" progId="Equation.DSMT4">
                  <p:embed/>
                </p:oleObj>
              </mc:Choice>
              <mc:Fallback>
                <p:oleObj name="Equation" r:id="rId9" imgW="431640" imgH="419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924050"/>
                        <a:ext cx="806450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2276475" y="3776663"/>
          <a:ext cx="94932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Equation" r:id="rId11" imgW="507960" imgH="393480" progId="Equation.DSMT4">
                  <p:embed/>
                </p:oleObj>
              </mc:Choice>
              <mc:Fallback>
                <p:oleObj name="Equation" r:id="rId11" imgW="50796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475" y="3776663"/>
                        <a:ext cx="949325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78375" y="579438"/>
            <a:ext cx="3908425" cy="12001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x(t) to symbolize position as a function of 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78375" y="2009775"/>
            <a:ext cx="3908425" cy="4619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A=</a:t>
            </a:r>
            <a:r>
              <a:rPr lang="en-US" sz="2400" dirty="0" err="1"/>
              <a:t>x</a:t>
            </a:r>
            <a:r>
              <a:rPr lang="en-US" sz="2400" baseline="-25000" dirty="0" err="1"/>
              <a:t>max</a:t>
            </a:r>
            <a:r>
              <a:rPr lang="en-US" sz="2400" dirty="0"/>
              <a:t>=</a:t>
            </a:r>
            <a:r>
              <a:rPr lang="en-US" sz="2400" dirty="0" err="1"/>
              <a:t>x</a:t>
            </a:r>
            <a:r>
              <a:rPr lang="en-US" sz="2400" baseline="-25000" dirty="0" err="1"/>
              <a:t>min</a:t>
            </a:r>
            <a:endParaRPr lang="en-US" sz="24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4778375" y="2892425"/>
            <a:ext cx="3908425" cy="12001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solidFill>
                  <a:srgbClr val="000000"/>
                </a:solidFill>
              </a:rPr>
              <a:t>When t=T, </a:t>
            </a:r>
          </a:p>
          <a:p>
            <a:pPr algn="ctr"/>
            <a:r>
              <a:rPr lang="en-US" sz="2400">
                <a:solidFill>
                  <a:srgbClr val="000000"/>
                </a:solidFill>
              </a:rPr>
              <a:t>cos(2</a:t>
            </a:r>
            <a:r>
              <a:rPr lang="el-GR" sz="2400">
                <a:solidFill>
                  <a:srgbClr val="000000"/>
                </a:solidFill>
                <a:latin typeface="Arno Pro Smbd Subhead" charset="0"/>
              </a:rPr>
              <a:t>π</a:t>
            </a:r>
            <a:r>
              <a:rPr lang="en-US" sz="2400">
                <a:solidFill>
                  <a:srgbClr val="000000"/>
                </a:solidFill>
              </a:rPr>
              <a:t>)=cos(0)</a:t>
            </a:r>
          </a:p>
          <a:p>
            <a:pPr algn="ctr"/>
            <a:r>
              <a:rPr lang="en-US" sz="2400">
                <a:solidFill>
                  <a:srgbClr val="000000"/>
                </a:solidFill>
              </a:rPr>
              <a:t>x(t)=A</a:t>
            </a:r>
            <a:endParaRPr lang="en-US" sz="2400" baseline="-25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Little Calculus! (the rate of change!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velocity (</a:t>
            </a:r>
            <a:r>
              <a:rPr lang="en-US" dirty="0" smtClean="0">
                <a:solidFill>
                  <a:srgbClr val="FF0000"/>
                </a:solidFill>
              </a:rPr>
              <a:t>the rate of change of position</a:t>
            </a:r>
            <a:r>
              <a:rPr lang="en-US" dirty="0" smtClean="0"/>
              <a:t>) by taking the derivative of the position equation!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2257" r="-2257"/>
          <a:stretch>
            <a:fillRect/>
          </a:stretch>
        </p:blipFill>
        <p:spPr/>
      </p:pic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053926"/>
              </p:ext>
            </p:extLst>
          </p:nvPr>
        </p:nvGraphicFramePr>
        <p:xfrm>
          <a:off x="738188" y="2617816"/>
          <a:ext cx="3608387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4" imgW="1066680" imgH="253800" progId="Equation.DSMT4">
                  <p:embed/>
                </p:oleObj>
              </mc:Choice>
              <mc:Fallback>
                <p:oleObj name="Equation" r:id="rId4" imgW="1066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2617816"/>
                        <a:ext cx="3608387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6087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508625"/>
            <a:ext cx="8183562" cy="10525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Mathematical Models of SHM</a:t>
            </a:r>
          </a:p>
        </p:txBody>
      </p:sp>
      <p:graphicFrame>
        <p:nvGraphicFramePr>
          <p:cNvPr id="45058" name="Object 4"/>
          <p:cNvGraphicFramePr>
            <a:graphicFrameLocks noChangeAspect="1"/>
          </p:cNvGraphicFramePr>
          <p:nvPr/>
        </p:nvGraphicFramePr>
        <p:xfrm>
          <a:off x="1838325" y="3316288"/>
          <a:ext cx="539115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Equation" r:id="rId3" imgW="1231560" imgH="253800" progId="Equation.DSMT4">
                  <p:embed/>
                </p:oleObj>
              </mc:Choice>
              <mc:Fallback>
                <p:oleObj name="Equation" r:id="rId3" imgW="123156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3316288"/>
                        <a:ext cx="5391150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2206625" y="438150"/>
          <a:ext cx="4743450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Equation" r:id="rId5" imgW="1066680" imgH="253800" progId="Equation.DSMT4">
                  <p:embed/>
                </p:oleObj>
              </mc:Choice>
              <mc:Fallback>
                <p:oleObj name="Equation" r:id="rId5" imgW="106668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25" y="438150"/>
                        <a:ext cx="4743450" cy="1131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0" name="Object 8"/>
          <p:cNvGraphicFramePr>
            <a:graphicFrameLocks noChangeAspect="1"/>
          </p:cNvGraphicFramePr>
          <p:nvPr/>
        </p:nvGraphicFramePr>
        <p:xfrm>
          <a:off x="573088" y="1570038"/>
          <a:ext cx="3265487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Equation" r:id="rId7" imgW="965160" imgH="444240" progId="Equation.DSMT4">
                  <p:embed/>
                </p:oleObj>
              </mc:Choice>
              <mc:Fallback>
                <p:oleObj name="Equation" r:id="rId7" imgW="965160" imgH="4442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1570038"/>
                        <a:ext cx="3265487" cy="1504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33900" y="1624013"/>
            <a:ext cx="3908425" cy="120173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In this context we will call omega </a:t>
            </a:r>
            <a:r>
              <a:rPr lang="en-US" sz="2400" u="sng" dirty="0"/>
              <a:t>Angular Frequency</a:t>
            </a:r>
            <a:endParaRPr lang="en-US" sz="2400" u="sng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503238" y="4427538"/>
            <a:ext cx="8412162" cy="4619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solidFill>
                  <a:srgbClr val="000000"/>
                </a:solidFill>
              </a:rPr>
              <a:t>What is the physical meaning of the product (A</a:t>
            </a:r>
            <a:r>
              <a:rPr lang="el-GR" sz="2400">
                <a:solidFill>
                  <a:srgbClr val="000000"/>
                </a:solidFill>
              </a:rPr>
              <a:t>ω</a:t>
            </a:r>
            <a:r>
              <a:rPr lang="en-US" sz="2400">
                <a:solidFill>
                  <a:srgbClr val="000000"/>
                </a:solidFill>
              </a:rPr>
              <a:t>)?</a:t>
            </a:r>
            <a:endParaRPr lang="en-US" sz="2400" u="sng" baseline="-25000">
              <a:solidFill>
                <a:srgbClr val="000000"/>
              </a:solidFill>
            </a:endParaRPr>
          </a:p>
        </p:txBody>
      </p:sp>
      <p:graphicFrame>
        <p:nvGraphicFramePr>
          <p:cNvPr id="49161" name="Object 9"/>
          <p:cNvGraphicFramePr>
            <a:graphicFrameLocks noChangeAspect="1"/>
          </p:cNvGraphicFramePr>
          <p:nvPr/>
        </p:nvGraphicFramePr>
        <p:xfrm>
          <a:off x="5561013" y="5008563"/>
          <a:ext cx="2778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Equation" r:id="rId9" imgW="634680" imgH="228600" progId="Equation.DSMT4">
                  <p:embed/>
                </p:oleObj>
              </mc:Choice>
              <mc:Fallback>
                <p:oleObj name="Equation" r:id="rId9" imgW="63468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1013" y="5008563"/>
                        <a:ext cx="2778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03200" y="5094288"/>
            <a:ext cx="5105400" cy="8302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 maximum speed of an oscillation!</a:t>
            </a:r>
            <a:endParaRPr lang="en-US" sz="2400" u="sng" baseline="-25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:\Mt Lebo 10-11\AP Mechanics\10 SHM\SHM images\14_05Figure-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471" y="45355"/>
            <a:ext cx="3518054" cy="466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Makes sense when you look at the curves at a given position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318125"/>
            <a:ext cx="8183562" cy="10525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Example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: 1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2308225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lt1"/>
                </a:solidFill>
                <a:latin typeface="+mn-lt"/>
                <a:ea typeface="+mn-ea"/>
              </a:rPr>
              <a:t>An airtrack glider is attached to a spring, pulled 20cm to the right, and released at t=0s. It makes 15 oscillations in 10 seconds.</a:t>
            </a:r>
            <a:endParaRPr lang="en-US" sz="3600" u="sng" baseline="-250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2613025"/>
            <a:ext cx="9144000" cy="64611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lt1"/>
                </a:solidFill>
                <a:latin typeface="+mn-lt"/>
                <a:ea typeface="+mn-ea"/>
              </a:rPr>
              <a:t>What is the period of oscillation?</a:t>
            </a:r>
            <a:endParaRPr lang="en-US" sz="3600" u="sng" baseline="-250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aphicFrame>
        <p:nvGraphicFramePr>
          <p:cNvPr id="50178" name="Object 3"/>
          <p:cNvGraphicFramePr>
            <a:graphicFrameLocks noChangeAspect="1"/>
          </p:cNvGraphicFramePr>
          <p:nvPr/>
        </p:nvGraphicFramePr>
        <p:xfrm>
          <a:off x="503238" y="3259138"/>
          <a:ext cx="5884862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3" imgW="1574640" imgH="393480" progId="Equation.DSMT4">
                  <p:embed/>
                </p:oleObj>
              </mc:Choice>
              <mc:Fallback>
                <p:oleObj name="Equation" r:id="rId3" imgW="157464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3259138"/>
                        <a:ext cx="5884862" cy="147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2930525" y="4699000"/>
          <a:ext cx="5756275" cy="167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5" imgW="1447560" imgH="419040" progId="Equation.DSMT4">
                  <p:embed/>
                </p:oleObj>
              </mc:Choice>
              <mc:Fallback>
                <p:oleObj name="Equation" r:id="rId5" imgW="144756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525" y="4699000"/>
                        <a:ext cx="5756275" cy="167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Couple Things…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This is an EXTREMELY </a:t>
            </a:r>
            <a:r>
              <a:rPr lang="en-US" sz="2400" dirty="0" smtClean="0">
                <a:solidFill>
                  <a:srgbClr val="FF0000"/>
                </a:solidFill>
              </a:rPr>
              <a:t>quick</a:t>
            </a:r>
            <a:r>
              <a:rPr lang="en-US" sz="2400" dirty="0" smtClean="0"/>
              <a:t> </a:t>
            </a:r>
            <a:r>
              <a:rPr lang="en-US" sz="2400" smtClean="0"/>
              <a:t>and somewhat </a:t>
            </a:r>
            <a:r>
              <a:rPr lang="en-US" sz="2400" dirty="0" smtClean="0">
                <a:solidFill>
                  <a:srgbClr val="FF0000"/>
                </a:solidFill>
              </a:rPr>
              <a:t>easy</a:t>
            </a:r>
            <a:r>
              <a:rPr lang="en-US" sz="2400" dirty="0" smtClean="0"/>
              <a:t> unit (3 classes)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We will be </a:t>
            </a:r>
            <a:r>
              <a:rPr lang="en-US" sz="2400" b="1" dirty="0" smtClean="0">
                <a:solidFill>
                  <a:srgbClr val="FF0000"/>
                </a:solidFill>
              </a:rPr>
              <a:t>done by Spring Break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1 Class: Springs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2 Classes: Pendulums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3 Classes: Unit Quiz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We will be BASICALLY done </a:t>
            </a:r>
            <a:r>
              <a:rPr lang="en-US" sz="2400" dirty="0" smtClean="0">
                <a:solidFill>
                  <a:srgbClr val="FF0000"/>
                </a:solidFill>
              </a:rPr>
              <a:t>all Theory by the end of today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1061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318125"/>
            <a:ext cx="8183562" cy="10525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Example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: 2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2308225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lt1"/>
                </a:solidFill>
                <a:latin typeface="+mn-lt"/>
                <a:ea typeface="+mn-ea"/>
              </a:rPr>
              <a:t>An airtrack glider is attached to a spring, pulled 20cm to the right, and released at t=0s. It makes 15 oscillations in 10 seconds.</a:t>
            </a:r>
            <a:endParaRPr lang="en-US" sz="3600" u="sng" baseline="-250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2498725"/>
            <a:ext cx="9144000" cy="6477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/>
            <a:r>
              <a:rPr lang="en-US" sz="3600">
                <a:solidFill>
                  <a:srgbClr val="FFFFFF"/>
                </a:solidFill>
              </a:rPr>
              <a:t>What is the object</a:t>
            </a:r>
            <a:r>
              <a:rPr lang="ja-JP" altLang="en-US" sz="3600">
                <a:solidFill>
                  <a:srgbClr val="FFFFFF"/>
                </a:solidFill>
              </a:rPr>
              <a:t>’</a:t>
            </a:r>
            <a:r>
              <a:rPr lang="en-US" sz="3600">
                <a:solidFill>
                  <a:srgbClr val="FFFFFF"/>
                </a:solidFill>
              </a:rPr>
              <a:t>s maximum speed?</a:t>
            </a:r>
            <a:endParaRPr lang="en-US" sz="3600" u="sng" baseline="-25000">
              <a:solidFill>
                <a:srgbClr val="FFFFFF"/>
              </a:solidFill>
            </a:endParaRPr>
          </a:p>
        </p:txBody>
      </p:sp>
      <p:graphicFrame>
        <p:nvGraphicFramePr>
          <p:cNvPr id="51202" name="Object 4"/>
          <p:cNvGraphicFramePr>
            <a:graphicFrameLocks noChangeAspect="1"/>
          </p:cNvGraphicFramePr>
          <p:nvPr/>
        </p:nvGraphicFramePr>
        <p:xfrm>
          <a:off x="503238" y="3281363"/>
          <a:ext cx="3581400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3" imgW="1091880" imgH="393480" progId="Equation.DSMT4">
                  <p:embed/>
                </p:oleObj>
              </mc:Choice>
              <mc:Fallback>
                <p:oleObj name="Equation" r:id="rId3" imgW="109188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3281363"/>
                        <a:ext cx="3581400" cy="1290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3849688" y="4670425"/>
          <a:ext cx="4837112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5" imgW="1752480" imgH="469800" progId="Equation.DSMT4">
                  <p:embed/>
                </p:oleObj>
              </mc:Choice>
              <mc:Fallback>
                <p:oleObj name="Equation" r:id="rId5" imgW="175248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9688" y="4670425"/>
                        <a:ext cx="4837112" cy="1296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318125"/>
            <a:ext cx="8183562" cy="10525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Example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: 3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2308225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lt1"/>
                </a:solidFill>
                <a:latin typeface="+mn-lt"/>
                <a:ea typeface="+mn-ea"/>
              </a:rPr>
              <a:t>An airtrack glider is attached to a spring, pulled 20cm to the right, and released at t=0s. It makes 15 oscillations in 10 seconds.</a:t>
            </a:r>
            <a:endParaRPr lang="en-US" sz="3600" u="sng" baseline="-250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2544763"/>
            <a:ext cx="9144000" cy="120015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lt1"/>
                </a:solidFill>
                <a:latin typeface="+mn-lt"/>
                <a:ea typeface="+mn-ea"/>
              </a:rPr>
              <a:t>What are the position and velocity at t=0.8s?</a:t>
            </a:r>
            <a:endParaRPr lang="en-US" sz="3600" u="sng" baseline="-250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aphicFrame>
        <p:nvGraphicFramePr>
          <p:cNvPr id="522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300939"/>
              </p:ext>
            </p:extLst>
          </p:nvPr>
        </p:nvGraphicFramePr>
        <p:xfrm>
          <a:off x="589058" y="4973637"/>
          <a:ext cx="7958502" cy="537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Equation" r:id="rId3" imgW="3759120" imgH="253800" progId="Equation.DSMT4">
                  <p:embed/>
                </p:oleObj>
              </mc:Choice>
              <mc:Fallback>
                <p:oleObj name="Equation" r:id="rId3" imgW="375912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058" y="4973637"/>
                        <a:ext cx="7958502" cy="53769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336191"/>
              </p:ext>
            </p:extLst>
          </p:nvPr>
        </p:nvGraphicFramePr>
        <p:xfrm>
          <a:off x="843460" y="3911560"/>
          <a:ext cx="7460753" cy="736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Equation" r:id="rId5" imgW="3086100" imgH="304800" progId="Equation.DSMT4">
                  <p:embed/>
                </p:oleObj>
              </mc:Choice>
              <mc:Fallback>
                <p:oleObj name="Equation" r:id="rId5" imgW="30861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3460" y="3911560"/>
                        <a:ext cx="7460753" cy="736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318125"/>
            <a:ext cx="8183562" cy="10525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Example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: 4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2308225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lt1"/>
                </a:solidFill>
                <a:latin typeface="+mn-lt"/>
                <a:ea typeface="+mn-ea"/>
              </a:rPr>
              <a:t>A mass oscillating in SHM starts at x=A and has period T. At what time, as a fraction of T, does the object first pass through 0.5A?</a:t>
            </a:r>
            <a:endParaRPr lang="en-US" sz="3600" u="sng" baseline="-250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aphicFrame>
        <p:nvGraphicFramePr>
          <p:cNvPr id="52226" name="Object 3"/>
          <p:cNvGraphicFramePr>
            <a:graphicFrameLocks noChangeAspect="1"/>
          </p:cNvGraphicFramePr>
          <p:nvPr/>
        </p:nvGraphicFramePr>
        <p:xfrm>
          <a:off x="503238" y="2308225"/>
          <a:ext cx="3055937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Equation" r:id="rId3" imgW="1193760" imgH="660240" progId="Equation.DSMT4">
                  <p:embed/>
                </p:oleObj>
              </mc:Choice>
              <mc:Fallback>
                <p:oleObj name="Equation" r:id="rId3" imgW="1193760" imgH="6602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2308225"/>
                        <a:ext cx="3055937" cy="168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4725988" y="2308225"/>
          <a:ext cx="3152775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name="Equation" r:id="rId5" imgW="1231560" imgH="431640" progId="Equation.DSMT4">
                  <p:embed/>
                </p:oleObj>
              </mc:Choice>
              <mc:Fallback>
                <p:oleObj name="Equation" r:id="rId5" imgW="123156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5988" y="2308225"/>
                        <a:ext cx="3152775" cy="1103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5083175" y="3492500"/>
          <a:ext cx="279558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Equation" r:id="rId7" imgW="1091880" imgH="393480" progId="Equation.DSMT4">
                  <p:embed/>
                </p:oleObj>
              </mc:Choice>
              <mc:Fallback>
                <p:oleObj name="Equation" r:id="rId7" imgW="109188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3175" y="3492500"/>
                        <a:ext cx="2795588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6" name="Object 8"/>
          <p:cNvGraphicFramePr>
            <a:graphicFrameLocks noChangeAspect="1"/>
          </p:cNvGraphicFramePr>
          <p:nvPr/>
        </p:nvGraphicFramePr>
        <p:xfrm>
          <a:off x="4725988" y="4767263"/>
          <a:ext cx="1885950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Equation" r:id="rId9" imgW="736560" imgH="431640" progId="Equation.DSMT4">
                  <p:embed/>
                </p:oleObj>
              </mc:Choice>
              <mc:Fallback>
                <p:oleObj name="Equation" r:id="rId9" imgW="73656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5988" y="4767263"/>
                        <a:ext cx="1885950" cy="110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7" name="Object 9"/>
          <p:cNvGraphicFramePr>
            <a:graphicFrameLocks noChangeAspect="1"/>
          </p:cNvGraphicFramePr>
          <p:nvPr/>
        </p:nvGraphicFramePr>
        <p:xfrm>
          <a:off x="7407275" y="4864100"/>
          <a:ext cx="9429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name="Equation" r:id="rId11" imgW="368280" imgH="393480" progId="Equation.DSMT4">
                  <p:embed/>
                </p:oleObj>
              </mc:Choice>
              <mc:Fallback>
                <p:oleObj name="Equation" r:id="rId11" imgW="36828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7275" y="4864100"/>
                        <a:ext cx="94297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38" y="5353050"/>
            <a:ext cx="9144000" cy="10525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We have modeled SHM mathematically.</a:t>
            </a:r>
            <a:b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</a:b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 Now comes the physics.</a:t>
            </a:r>
          </a:p>
        </p:txBody>
      </p:sp>
      <p:pic>
        <p:nvPicPr>
          <p:cNvPr id="4" name="Picture 3" descr="14_10Figure-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1025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21025" y="0"/>
            <a:ext cx="6022975" cy="1570038"/>
          </a:xfrm>
          <a:prstGeom prst="rect">
            <a:avLst/>
          </a:prstGeom>
          <a:gradFill rotWithShape="1">
            <a:gsLst>
              <a:gs pos="0">
                <a:srgbClr val="2B691E"/>
              </a:gs>
              <a:gs pos="60001">
                <a:srgbClr val="429230"/>
              </a:gs>
              <a:gs pos="100000">
                <a:srgbClr val="65BA57"/>
              </a:gs>
            </a:gsLst>
            <a:lin ang="16200000"/>
          </a:gradFill>
          <a:ln w="9525">
            <a:solidFill>
              <a:srgbClr val="43963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Total mechanical energy is conserved for our SHM example of a spring with constant </a:t>
            </a:r>
            <a:r>
              <a:rPr lang="en-US" sz="2400" dirty="0" err="1">
                <a:solidFill>
                  <a:schemeClr val="lt1"/>
                </a:solidFill>
                <a:latin typeface="+mn-lt"/>
                <a:ea typeface="+mn-ea"/>
              </a:rPr>
              <a:t>k</a:t>
            </a: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, mass </a:t>
            </a:r>
            <a:r>
              <a:rPr lang="en-US" sz="2400" dirty="0" err="1">
                <a:solidFill>
                  <a:schemeClr val="lt1"/>
                </a:solidFill>
                <a:latin typeface="+mn-lt"/>
                <a:ea typeface="+mn-ea"/>
              </a:rPr>
              <a:t>m</a:t>
            </a: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, and on a frictionless surface.</a:t>
            </a:r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3656013" y="1730375"/>
          <a:ext cx="4579937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Equation" r:id="rId4" imgW="1625600" imgH="368300" progId="Equation.3">
                  <p:embed/>
                </p:oleObj>
              </mc:Choice>
              <mc:Fallback>
                <p:oleObj name="Equation" r:id="rId4" imgW="1625600" imgH="368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3" y="1730375"/>
                        <a:ext cx="4579937" cy="103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21025" y="2976563"/>
            <a:ext cx="6022975" cy="1200150"/>
          </a:xfrm>
          <a:prstGeom prst="rect">
            <a:avLst/>
          </a:prstGeom>
          <a:gradFill rotWithShape="1">
            <a:gsLst>
              <a:gs pos="0">
                <a:srgbClr val="2B691E"/>
              </a:gs>
              <a:gs pos="60001">
                <a:srgbClr val="429230"/>
              </a:gs>
              <a:gs pos="100000">
                <a:srgbClr val="65BA57"/>
              </a:gs>
            </a:gsLst>
            <a:lin ang="16200000"/>
          </a:gradFill>
          <a:ln w="9525">
            <a:solidFill>
              <a:srgbClr val="43963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solidFill>
                  <a:srgbClr val="FFFFFF"/>
                </a:solidFill>
              </a:rPr>
              <a:t>The particle has all potential energy at x=A and x=–A, and the particle has purely kinetic energy at x=0.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Constant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0127" r="-401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5836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3" descr="14_10Figure-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1025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21025" y="0"/>
            <a:ext cx="6022975" cy="461963"/>
          </a:xfrm>
          <a:prstGeom prst="rect">
            <a:avLst/>
          </a:prstGeom>
          <a:gradFill rotWithShape="1">
            <a:gsLst>
              <a:gs pos="0">
                <a:srgbClr val="2B691E"/>
              </a:gs>
              <a:gs pos="60001">
                <a:srgbClr val="429230"/>
              </a:gs>
              <a:gs pos="100000">
                <a:srgbClr val="65BA57"/>
              </a:gs>
            </a:gsLst>
            <a:lin ang="16200000"/>
          </a:gradFill>
          <a:ln w="9525">
            <a:solidFill>
              <a:srgbClr val="43963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At turning points:</a:t>
            </a:r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744437"/>
              </p:ext>
            </p:extLst>
          </p:nvPr>
        </p:nvGraphicFramePr>
        <p:xfrm>
          <a:off x="4549775" y="427038"/>
          <a:ext cx="2792413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9" name="Equation" r:id="rId4" imgW="990600" imgH="393700" progId="Equation.DSMT4">
                  <p:embed/>
                </p:oleObj>
              </mc:Choice>
              <mc:Fallback>
                <p:oleObj name="Equation" r:id="rId4" imgW="9906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9775" y="427038"/>
                        <a:ext cx="2792413" cy="1106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21025" y="1497013"/>
            <a:ext cx="6022975" cy="461962"/>
          </a:xfrm>
          <a:prstGeom prst="rect">
            <a:avLst/>
          </a:prstGeom>
          <a:gradFill rotWithShape="1">
            <a:gsLst>
              <a:gs pos="0">
                <a:srgbClr val="2B691E"/>
              </a:gs>
              <a:gs pos="60001">
                <a:srgbClr val="429230"/>
              </a:gs>
              <a:gs pos="100000">
                <a:srgbClr val="65BA57"/>
              </a:gs>
            </a:gsLst>
            <a:lin ang="16200000"/>
          </a:gradFill>
          <a:ln w="9525">
            <a:solidFill>
              <a:srgbClr val="43963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At </a:t>
            </a:r>
            <a:r>
              <a:rPr lang="en-US" sz="2400" dirty="0" err="1">
                <a:solidFill>
                  <a:schemeClr val="lt1"/>
                </a:solidFill>
                <a:latin typeface="+mn-lt"/>
                <a:ea typeface="+mn-ea"/>
              </a:rPr>
              <a:t>x</a:t>
            </a: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=0:</a:t>
            </a:r>
          </a:p>
        </p:txBody>
      </p:sp>
      <p:graphicFrame>
        <p:nvGraphicFramePr>
          <p:cNvPr id="768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962650"/>
              </p:ext>
            </p:extLst>
          </p:nvPr>
        </p:nvGraphicFramePr>
        <p:xfrm>
          <a:off x="4300538" y="1924050"/>
          <a:ext cx="3292475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0" name="Equation" r:id="rId6" imgW="1168400" imgH="393700" progId="Equation.DSMT4">
                  <p:embed/>
                </p:oleObj>
              </mc:Choice>
              <mc:Fallback>
                <p:oleObj name="Equation" r:id="rId6" imgW="11684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538" y="1924050"/>
                        <a:ext cx="3292475" cy="1106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21025" y="2997200"/>
            <a:ext cx="6022975" cy="460375"/>
          </a:xfrm>
          <a:prstGeom prst="rect">
            <a:avLst/>
          </a:prstGeom>
          <a:gradFill rotWithShape="1">
            <a:gsLst>
              <a:gs pos="0">
                <a:srgbClr val="2B691E"/>
              </a:gs>
              <a:gs pos="60001">
                <a:srgbClr val="429230"/>
              </a:gs>
              <a:gs pos="100000">
                <a:srgbClr val="65BA57"/>
              </a:gs>
            </a:gsLst>
            <a:lin ang="16200000"/>
          </a:gradFill>
          <a:ln w="9525">
            <a:solidFill>
              <a:srgbClr val="43963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From conservation:</a:t>
            </a:r>
          </a:p>
        </p:txBody>
      </p:sp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4333875" y="3457575"/>
          <a:ext cx="28638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1" name="Equation" r:id="rId8" imgW="1016000" imgH="368300" progId="Equation.3">
                  <p:embed/>
                </p:oleObj>
              </mc:Choice>
              <mc:Fallback>
                <p:oleObj name="Equation" r:id="rId8" imgW="1016000" imgH="368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75" y="3457575"/>
                        <a:ext cx="2863850" cy="103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21025" y="4492625"/>
            <a:ext cx="6022975" cy="831850"/>
          </a:xfrm>
          <a:prstGeom prst="rect">
            <a:avLst/>
          </a:prstGeom>
          <a:gradFill rotWithShape="1">
            <a:gsLst>
              <a:gs pos="0">
                <a:srgbClr val="2B691E"/>
              </a:gs>
              <a:gs pos="60001">
                <a:srgbClr val="429230"/>
              </a:gs>
              <a:gs pos="100000">
                <a:srgbClr val="65BA57"/>
              </a:gs>
            </a:gsLst>
            <a:lin ang="16200000"/>
          </a:gradFill>
          <a:ln w="9525">
            <a:solidFill>
              <a:srgbClr val="43963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Maximum speed as related to amplitude:</a:t>
            </a:r>
          </a:p>
        </p:txBody>
      </p:sp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4637088" y="5272088"/>
          <a:ext cx="2255837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2" name="Equation" r:id="rId10" imgW="800100" imgH="406400" progId="Equation.3">
                  <p:embed/>
                </p:oleObj>
              </mc:Choice>
              <mc:Fallback>
                <p:oleObj name="Equation" r:id="rId10" imgW="800100" imgH="40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7088" y="5272088"/>
                        <a:ext cx="2255837" cy="1141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3" descr="14_10Figure-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1025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21025" y="0"/>
            <a:ext cx="6022975" cy="461963"/>
          </a:xfrm>
          <a:prstGeom prst="rect">
            <a:avLst/>
          </a:prstGeom>
          <a:gradFill rotWithShape="1">
            <a:gsLst>
              <a:gs pos="0">
                <a:srgbClr val="2B691E"/>
              </a:gs>
              <a:gs pos="60001">
                <a:srgbClr val="429230"/>
              </a:gs>
              <a:gs pos="100000">
                <a:srgbClr val="65BA57"/>
              </a:gs>
            </a:gsLst>
            <a:lin ang="16200000"/>
          </a:gradFill>
          <a:ln w="9525">
            <a:solidFill>
              <a:srgbClr val="43963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From energy considerations: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21025" y="1603375"/>
            <a:ext cx="6022975" cy="461963"/>
          </a:xfrm>
          <a:prstGeom prst="rect">
            <a:avLst/>
          </a:prstGeom>
          <a:gradFill rotWithShape="1">
            <a:gsLst>
              <a:gs pos="0">
                <a:srgbClr val="2B691E"/>
              </a:gs>
              <a:gs pos="60001">
                <a:srgbClr val="429230"/>
              </a:gs>
              <a:gs pos="100000">
                <a:srgbClr val="65BA57"/>
              </a:gs>
            </a:gsLst>
            <a:lin ang="16200000"/>
          </a:gradFill>
          <a:ln w="9525">
            <a:solidFill>
              <a:srgbClr val="43963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From kinematics: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21025" y="2765425"/>
            <a:ext cx="6022975" cy="461963"/>
          </a:xfrm>
          <a:prstGeom prst="rect">
            <a:avLst/>
          </a:prstGeom>
          <a:gradFill rotWithShape="1">
            <a:gsLst>
              <a:gs pos="0">
                <a:srgbClr val="2B691E"/>
              </a:gs>
              <a:gs pos="60001">
                <a:srgbClr val="429230"/>
              </a:gs>
              <a:gs pos="100000">
                <a:srgbClr val="65BA57"/>
              </a:gs>
            </a:gsLst>
            <a:lin ang="16200000"/>
          </a:gradFill>
          <a:ln w="9525">
            <a:solidFill>
              <a:srgbClr val="43963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Combine these:</a:t>
            </a:r>
          </a:p>
        </p:txBody>
      </p:sp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4941888" y="461963"/>
          <a:ext cx="2255837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2" name="Equation" r:id="rId4" imgW="800100" imgH="406400" progId="Equation.3">
                  <p:embed/>
                </p:oleObj>
              </mc:Choice>
              <mc:Fallback>
                <p:oleObj name="Equation" r:id="rId4" imgW="800100" imgH="40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1888" y="461963"/>
                        <a:ext cx="2255837" cy="1141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0" name="Object 6"/>
          <p:cNvGraphicFramePr>
            <a:graphicFrameLocks noChangeAspect="1"/>
          </p:cNvGraphicFramePr>
          <p:nvPr/>
        </p:nvGraphicFramePr>
        <p:xfrm>
          <a:off x="4976813" y="2066925"/>
          <a:ext cx="18256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3" name="Equation" r:id="rId6" imgW="647700" imgH="203200" progId="Equation.3">
                  <p:embed/>
                </p:oleObj>
              </mc:Choice>
              <mc:Fallback>
                <p:oleObj name="Equation" r:id="rId6" imgW="647700" imgH="203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813" y="2066925"/>
                        <a:ext cx="1825625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1" name="Object 7"/>
          <p:cNvGraphicFramePr>
            <a:graphicFrameLocks noChangeAspect="1"/>
          </p:cNvGraphicFramePr>
          <p:nvPr/>
        </p:nvGraphicFramePr>
        <p:xfrm>
          <a:off x="5154613" y="3227388"/>
          <a:ext cx="1539875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4" name="Equation" r:id="rId8" imgW="546100" imgH="406400" progId="Equation.3">
                  <p:embed/>
                </p:oleObj>
              </mc:Choice>
              <mc:Fallback>
                <p:oleObj name="Equation" r:id="rId8" imgW="546100" imgH="406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613" y="3227388"/>
                        <a:ext cx="1539875" cy="1141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2" name="Object 8"/>
          <p:cNvGraphicFramePr>
            <a:graphicFrameLocks noChangeAspect="1"/>
          </p:cNvGraphicFramePr>
          <p:nvPr/>
        </p:nvGraphicFramePr>
        <p:xfrm>
          <a:off x="3552825" y="4745038"/>
          <a:ext cx="1970088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5" name="Equation" r:id="rId10" imgW="698500" imgH="406400" progId="Equation.3">
                  <p:embed/>
                </p:oleObj>
              </mc:Choice>
              <mc:Fallback>
                <p:oleObj name="Equation" r:id="rId10" imgW="698500" imgH="406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825" y="4745038"/>
                        <a:ext cx="1970088" cy="1141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3" name="Object 9"/>
          <p:cNvGraphicFramePr>
            <a:graphicFrameLocks noChangeAspect="1"/>
          </p:cNvGraphicFramePr>
          <p:nvPr/>
        </p:nvGraphicFramePr>
        <p:xfrm>
          <a:off x="6470650" y="4745038"/>
          <a:ext cx="1970088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6" name="Equation" r:id="rId12" imgW="698500" imgH="406400" progId="Equation.3">
                  <p:embed/>
                </p:oleObj>
              </mc:Choice>
              <mc:Fallback>
                <p:oleObj name="Equation" r:id="rId12" imgW="698500" imgH="406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0650" y="4745038"/>
                        <a:ext cx="1970088" cy="1141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ame 1"/>
          <p:cNvSpPr/>
          <p:nvPr/>
        </p:nvSpPr>
        <p:spPr>
          <a:xfrm>
            <a:off x="6303560" y="4368800"/>
            <a:ext cx="2485374" cy="1781048"/>
          </a:xfrm>
          <a:prstGeom prst="frame">
            <a:avLst>
              <a:gd name="adj1" fmla="val 59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toughie… are you ready?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624902"/>
              </p:ext>
            </p:extLst>
          </p:nvPr>
        </p:nvGraphicFramePr>
        <p:xfrm>
          <a:off x="2251420" y="2086314"/>
          <a:ext cx="4337363" cy="982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0" name="Equation" r:id="rId3" imgW="1625600" imgH="368300" progId="Equation.3">
                  <p:embed/>
                </p:oleObj>
              </mc:Choice>
              <mc:Fallback>
                <p:oleObj name="Equation" r:id="rId3" imgW="16256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420" y="2086314"/>
                        <a:ext cx="4337363" cy="9826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8986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solidFill>
                  <a:srgbClr val="FFFFFF"/>
                </a:solidFill>
              </a:rPr>
              <a:t>a 500g block on a spring is pulled a distance of 20cm and released. The subsequent oscillations are measured to have a period of 0.8s. at what position or positions is the block</a:t>
            </a:r>
            <a:r>
              <a:rPr lang="ja-JP" altLang="en-US" sz="2400">
                <a:solidFill>
                  <a:srgbClr val="FFFFFF"/>
                </a:solidFill>
              </a:rPr>
              <a:t>’</a:t>
            </a:r>
            <a:r>
              <a:rPr lang="en-US" sz="2400">
                <a:solidFill>
                  <a:srgbClr val="FFFFFF"/>
                </a:solidFill>
              </a:rPr>
              <a:t>s speed 1.0m/s?</a:t>
            </a:r>
            <a:endParaRPr lang="en-US" sz="2400" u="sng" baseline="-2500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0263" y="1754188"/>
            <a:ext cx="7916862" cy="461962"/>
          </a:xfrm>
          <a:prstGeom prst="rect">
            <a:avLst/>
          </a:prstGeom>
          <a:gradFill rotWithShape="1">
            <a:gsLst>
              <a:gs pos="0">
                <a:srgbClr val="2B691E"/>
              </a:gs>
              <a:gs pos="60001">
                <a:srgbClr val="429230"/>
              </a:gs>
              <a:gs pos="100000">
                <a:srgbClr val="65BA57"/>
              </a:gs>
            </a:gsLst>
            <a:lin ang="16200000"/>
          </a:gradFill>
          <a:ln w="9525">
            <a:solidFill>
              <a:srgbClr val="43963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The motion is SHM and energy is conserved.</a:t>
            </a:r>
          </a:p>
        </p:txBody>
      </p:sp>
      <p:graphicFrame>
        <p:nvGraphicFramePr>
          <p:cNvPr id="78856" name="Object 8"/>
          <p:cNvGraphicFramePr>
            <a:graphicFrameLocks noChangeAspect="1"/>
          </p:cNvGraphicFramePr>
          <p:nvPr/>
        </p:nvGraphicFramePr>
        <p:xfrm>
          <a:off x="609600" y="2395538"/>
          <a:ext cx="3865563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4" name="Equation" r:id="rId3" imgW="1371600" imgH="368300" progId="Equation.3">
                  <p:embed/>
                </p:oleObj>
              </mc:Choice>
              <mc:Fallback>
                <p:oleObj name="Equation" r:id="rId3" imgW="1371600" imgH="368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395538"/>
                        <a:ext cx="3865563" cy="103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7" name="Object 9"/>
          <p:cNvGraphicFramePr>
            <a:graphicFrameLocks noChangeAspect="1"/>
          </p:cNvGraphicFramePr>
          <p:nvPr/>
        </p:nvGraphicFramePr>
        <p:xfrm>
          <a:off x="609600" y="3697288"/>
          <a:ext cx="28638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5" name="Equation" r:id="rId5" imgW="1016000" imgH="228600" progId="Equation.3">
                  <p:embed/>
                </p:oleObj>
              </mc:Choice>
              <mc:Fallback>
                <p:oleObj name="Equation" r:id="rId5" imgW="10160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697288"/>
                        <a:ext cx="2863850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8" name="Object 10"/>
          <p:cNvGraphicFramePr>
            <a:graphicFrameLocks noChangeAspect="1"/>
          </p:cNvGraphicFramePr>
          <p:nvPr/>
        </p:nvGraphicFramePr>
        <p:xfrm>
          <a:off x="646113" y="4441825"/>
          <a:ext cx="2790825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6" name="Equation" r:id="rId7" imgW="990600" imgH="406400" progId="Equation.3">
                  <p:embed/>
                </p:oleObj>
              </mc:Choice>
              <mc:Fallback>
                <p:oleObj name="Equation" r:id="rId7" imgW="990600" imgH="406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4441825"/>
                        <a:ext cx="2790825" cy="1139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9" name="Object 11"/>
          <p:cNvGraphicFramePr>
            <a:graphicFrameLocks noChangeAspect="1"/>
          </p:cNvGraphicFramePr>
          <p:nvPr/>
        </p:nvGraphicFramePr>
        <p:xfrm>
          <a:off x="5494338" y="2395538"/>
          <a:ext cx="2505075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7" name="Equation" r:id="rId9" imgW="889000" imgH="457200" progId="Equation.3">
                  <p:embed/>
                </p:oleObj>
              </mc:Choice>
              <mc:Fallback>
                <p:oleObj name="Equation" r:id="rId9" imgW="889000" imgH="457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8" y="2395538"/>
                        <a:ext cx="2505075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60" name="Object 12"/>
          <p:cNvGraphicFramePr>
            <a:graphicFrameLocks noChangeAspect="1"/>
          </p:cNvGraphicFramePr>
          <p:nvPr/>
        </p:nvGraphicFramePr>
        <p:xfrm>
          <a:off x="3933825" y="3822700"/>
          <a:ext cx="4616450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8" name="Equation" r:id="rId11" imgW="1638300" imgH="368300" progId="Equation.3">
                  <p:embed/>
                </p:oleObj>
              </mc:Choice>
              <mc:Fallback>
                <p:oleObj name="Equation" r:id="rId11" imgW="1638300" imgH="3683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825" y="3822700"/>
                        <a:ext cx="4616450" cy="1033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61" name="Object 13"/>
          <p:cNvGraphicFramePr>
            <a:graphicFrameLocks noChangeAspect="1"/>
          </p:cNvGraphicFramePr>
          <p:nvPr/>
        </p:nvGraphicFramePr>
        <p:xfrm>
          <a:off x="5494338" y="5141913"/>
          <a:ext cx="203993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9" name="Equation" r:id="rId13" imgW="723900" imgH="127000" progId="Equation.3">
                  <p:embed/>
                </p:oleObj>
              </mc:Choice>
              <mc:Fallback>
                <p:oleObj name="Equation" r:id="rId13" imgW="723900" imgH="1270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8" y="5141913"/>
                        <a:ext cx="2039937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didn’t get the last one… maybe this one…?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acceleration (</a:t>
            </a:r>
            <a:r>
              <a:rPr lang="en-US" dirty="0" smtClean="0">
                <a:solidFill>
                  <a:srgbClr val="FF0000"/>
                </a:solidFill>
              </a:rPr>
              <a:t>the rate of change of velocity</a:t>
            </a:r>
            <a:r>
              <a:rPr lang="en-US" dirty="0" smtClean="0"/>
              <a:t>) by taking the derivative of the velocity equation!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2257" r="-2257"/>
          <a:stretch>
            <a:fillRect/>
          </a:stretch>
        </p:blipFill>
        <p:spPr/>
      </p:pic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87215"/>
              </p:ext>
            </p:extLst>
          </p:nvPr>
        </p:nvGraphicFramePr>
        <p:xfrm>
          <a:off x="754947" y="2935851"/>
          <a:ext cx="3691325" cy="760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4" name="Equation" r:id="rId4" imgW="1231560" imgH="253800" progId="Equation.DSMT4">
                  <p:embed/>
                </p:oleObj>
              </mc:Choice>
              <mc:Fallback>
                <p:oleObj name="Equation" r:id="rId4" imgW="1231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947" y="2935851"/>
                        <a:ext cx="3691325" cy="7608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7551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Oscillations and Simple Harmonic Motion: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ea typeface="+mn-ea"/>
              </a:rPr>
              <a:t>AP Physics B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508625"/>
            <a:ext cx="8183562" cy="10525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Dynamics of SHM</a:t>
            </a:r>
          </a:p>
        </p:txBody>
      </p:sp>
      <p:pic>
        <p:nvPicPr>
          <p:cNvPr id="20484" name="Picture 3" descr="14_12Figure-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3371850"/>
            <a:ext cx="9144000" cy="830263"/>
          </a:xfrm>
          <a:prstGeom prst="rect">
            <a:avLst/>
          </a:prstGeom>
          <a:gradFill rotWithShape="1">
            <a:gsLst>
              <a:gs pos="0">
                <a:srgbClr val="2B691E"/>
              </a:gs>
              <a:gs pos="60001">
                <a:srgbClr val="429230"/>
              </a:gs>
              <a:gs pos="100000">
                <a:srgbClr val="65BA57"/>
              </a:gs>
            </a:gsLst>
            <a:lin ang="16200000"/>
          </a:gradFill>
          <a:ln w="9525">
            <a:solidFill>
              <a:srgbClr val="43963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Acceleration is at a maximum when the particle is at maximum and minimum displacement from </a:t>
            </a:r>
            <a:r>
              <a:rPr lang="en-US" sz="2400" dirty="0" err="1">
                <a:solidFill>
                  <a:schemeClr val="lt1"/>
                </a:solidFill>
                <a:latin typeface="+mn-lt"/>
                <a:ea typeface="+mn-ea"/>
              </a:rPr>
              <a:t>x</a:t>
            </a: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=0. </a:t>
            </a:r>
          </a:p>
        </p:txBody>
      </p:sp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503238" y="4365625"/>
          <a:ext cx="8183562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Equation" r:id="rId4" imgW="2768600" imgH="419100" progId="Equation.3">
                  <p:embed/>
                </p:oleObj>
              </mc:Choice>
              <mc:Fallback>
                <p:oleObj name="Equation" r:id="rId4" imgW="27686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4365625"/>
                        <a:ext cx="8183562" cy="123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508625"/>
            <a:ext cx="8183562" cy="10525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Dynamics of SHM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92588" y="3541713"/>
            <a:ext cx="4306887" cy="1570037"/>
          </a:xfrm>
          <a:prstGeom prst="rect">
            <a:avLst/>
          </a:prstGeom>
          <a:gradFill rotWithShape="1">
            <a:gsLst>
              <a:gs pos="0">
                <a:srgbClr val="2B691E"/>
              </a:gs>
              <a:gs pos="60001">
                <a:srgbClr val="429230"/>
              </a:gs>
              <a:gs pos="100000">
                <a:srgbClr val="65BA57"/>
              </a:gs>
            </a:gsLst>
            <a:lin ang="16200000"/>
          </a:gradFill>
          <a:ln w="9525">
            <a:solidFill>
              <a:srgbClr val="43963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Acceleration is proportional to the negative of the displacement.</a:t>
            </a:r>
          </a:p>
        </p:txBody>
      </p:sp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4594225" y="782638"/>
          <a:ext cx="337820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3" name="Equation" r:id="rId3" imgW="1143000" imgH="215900" progId="Equation.3">
                  <p:embed/>
                </p:oleObj>
              </mc:Choice>
              <mc:Fallback>
                <p:oleObj name="Equation" r:id="rId3" imgW="11430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225" y="782638"/>
                        <a:ext cx="3378200" cy="636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5457825" y="2606675"/>
          <a:ext cx="187642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4" name="Equation" r:id="rId5" imgW="635000" imgH="203200" progId="Equation.3">
                  <p:embed/>
                </p:oleObj>
              </mc:Choice>
              <mc:Fallback>
                <p:oleObj name="Equation" r:id="rId5" imgW="635000" imgH="203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7825" y="2606675"/>
                        <a:ext cx="1876425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4594225" y="1590675"/>
          <a:ext cx="2478088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5" name="Equation" r:id="rId7" imgW="838200" imgH="203200" progId="Equation.3">
                  <p:embed/>
                </p:oleObj>
              </mc:Choice>
              <mc:Fallback>
                <p:oleObj name="Equation" r:id="rId7" imgW="8382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225" y="1590675"/>
                        <a:ext cx="2478088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1" name="Picture 7" descr="14_13Figure-F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24313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Oscillatory </a:t>
            </a:r>
            <a:r>
              <a:rPr lang="en-US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Motion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– Can you think of an example of an Oscillator?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4863" y="677863"/>
            <a:ext cx="7519987" cy="830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/>
              <a:t>Oscillatory Motion </a:t>
            </a:r>
            <a:r>
              <a:rPr lang="en-US" sz="2400" dirty="0"/>
              <a:t>is repetitive back and forth motion about an equilibrium position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4863" y="1660525"/>
            <a:ext cx="7519987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/>
              <a:t>Oscillatory Motion </a:t>
            </a:r>
            <a:r>
              <a:rPr lang="en-US" sz="2400" dirty="0"/>
              <a:t>is </a:t>
            </a:r>
            <a:r>
              <a:rPr lang="en-US" sz="2400" i="1" dirty="0"/>
              <a:t>periodic</a:t>
            </a:r>
            <a:r>
              <a:rPr lang="en-US" sz="24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4863" y="2274888"/>
            <a:ext cx="7519987" cy="830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Swinging motion and vibrations are forms of </a:t>
            </a:r>
            <a:r>
              <a:rPr lang="en-US" sz="2400" u="sng" dirty="0"/>
              <a:t>Oscillatory Motion</a:t>
            </a:r>
            <a:r>
              <a:rPr lang="en-US" sz="24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4863" y="3317875"/>
            <a:ext cx="7519987" cy="830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Objects that undergo </a:t>
            </a:r>
            <a:r>
              <a:rPr lang="en-US" sz="2400" u="sng" dirty="0"/>
              <a:t>Oscillatory Motion</a:t>
            </a:r>
            <a:r>
              <a:rPr lang="en-US" sz="2400" dirty="0"/>
              <a:t> are called </a:t>
            </a:r>
            <a:r>
              <a:rPr lang="en-US" sz="2400" i="1" dirty="0"/>
              <a:t>Oscillators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Conditions for SHM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82838" y="568325"/>
            <a:ext cx="4306887" cy="1200150"/>
          </a:xfrm>
          <a:prstGeom prst="rect">
            <a:avLst/>
          </a:prstGeom>
          <a:gradFill rotWithShape="1">
            <a:gsLst>
              <a:gs pos="0">
                <a:srgbClr val="2B691E"/>
              </a:gs>
              <a:gs pos="60001">
                <a:srgbClr val="429230"/>
              </a:gs>
              <a:gs pos="100000">
                <a:srgbClr val="65BA57"/>
              </a:gs>
            </a:gsLst>
            <a:lin ang="16200000"/>
          </a:gradFill>
          <a:ln w="9525">
            <a:solidFill>
              <a:srgbClr val="43963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</a:t>
            </a:r>
            <a:r>
              <a:rPr lang="en-US" sz="2400" dirty="0" smtClean="0">
                <a:solidFill>
                  <a:schemeClr val="lt1"/>
                </a:solidFill>
                <a:latin typeface="+mn-lt"/>
                <a:ea typeface="+mn-ea"/>
              </a:rPr>
              <a:t>ll </a:t>
            </a: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objects that we look at are described the same mathematically.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3238" y="2225675"/>
            <a:ext cx="8183562" cy="2308225"/>
          </a:xfrm>
          <a:prstGeom prst="rect">
            <a:avLst/>
          </a:prstGeom>
          <a:gradFill rotWithShape="1">
            <a:gsLst>
              <a:gs pos="0">
                <a:srgbClr val="004068"/>
              </a:gs>
              <a:gs pos="60001">
                <a:srgbClr val="025C91"/>
              </a:gs>
              <a:gs pos="100000">
                <a:srgbClr val="4680B8"/>
              </a:gs>
            </a:gsLst>
            <a:lin ang="16200000"/>
          </a:gradFill>
          <a:ln w="9525">
            <a:solidFill>
              <a:srgbClr val="035E94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lt1"/>
                </a:solidFill>
                <a:latin typeface="+mn-lt"/>
                <a:ea typeface="+mn-ea"/>
              </a:rPr>
              <a:t>Any system with a </a:t>
            </a:r>
            <a:r>
              <a:rPr lang="en-US" sz="3600" i="1" u="sng" dirty="0">
                <a:solidFill>
                  <a:schemeClr val="lt1"/>
                </a:solidFill>
                <a:latin typeface="+mn-lt"/>
                <a:ea typeface="+mn-ea"/>
              </a:rPr>
              <a:t>linear restoring force</a:t>
            </a:r>
            <a:r>
              <a:rPr lang="en-US" sz="3600" dirty="0">
                <a:solidFill>
                  <a:schemeClr val="lt1"/>
                </a:solidFill>
                <a:latin typeface="+mn-lt"/>
                <a:ea typeface="+mn-ea"/>
              </a:rPr>
              <a:t> will undergo simple harmonic motion around the equilibrium position.</a:t>
            </a:r>
          </a:p>
        </p:txBody>
      </p:sp>
    </p:spTree>
    <p:extLst>
      <p:ext uri="{BB962C8B-B14F-4D97-AF65-F5344CB8AC3E}">
        <p14:creationId xmlns:p14="http://schemas.microsoft.com/office/powerpoint/2010/main" val="4143519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0863" y="508000"/>
            <a:ext cx="7972425" cy="954088"/>
          </a:xfrm>
          <a:prstGeom prst="rect">
            <a:avLst/>
          </a:prstGeom>
          <a:gradFill rotWithShape="1">
            <a:gsLst>
              <a:gs pos="0">
                <a:srgbClr val="41265C"/>
              </a:gs>
              <a:gs pos="60001">
                <a:srgbClr val="5E3A81"/>
              </a:gs>
              <a:gs pos="100000">
                <a:srgbClr val="8263A8"/>
              </a:gs>
            </a:gsLst>
            <a:lin ang="16200000"/>
          </a:gradFill>
          <a:ln w="9525">
            <a:solidFill>
              <a:srgbClr val="603C84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What is the oscillation period for the broadcast of a 100MHz FM radio station?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0863" y="4484688"/>
            <a:ext cx="5729287" cy="1385887"/>
          </a:xfrm>
          <a:prstGeom prst="rect">
            <a:avLst/>
          </a:prstGeom>
          <a:gradFill rotWithShape="1">
            <a:gsLst>
              <a:gs pos="0">
                <a:srgbClr val="41265C"/>
              </a:gs>
              <a:gs pos="60001">
                <a:srgbClr val="5E3A81"/>
              </a:gs>
              <a:gs pos="100000">
                <a:srgbClr val="8263A8"/>
              </a:gs>
            </a:gsLst>
            <a:lin ang="16200000"/>
          </a:gradFill>
          <a:ln w="9525">
            <a:solidFill>
              <a:srgbClr val="603C84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Heinrich Hertz produced the first artificial radio waves back in 1887!</a:t>
            </a:r>
          </a:p>
        </p:txBody>
      </p:sp>
      <p:pic>
        <p:nvPicPr>
          <p:cNvPr id="205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2990850"/>
            <a:ext cx="2955925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919163" y="1819275"/>
          <a:ext cx="686752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4" imgW="2159000" imgH="368300" progId="Equation.3">
                  <p:embed/>
                </p:oleObj>
              </mc:Choice>
              <mc:Fallback>
                <p:oleObj name="Equation" r:id="rId4" imgW="2159000" imgH="368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1819275"/>
                        <a:ext cx="6867525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Simple Harmonic Motion</a:t>
            </a:r>
          </a:p>
        </p:txBody>
      </p:sp>
      <p:pic>
        <p:nvPicPr>
          <p:cNvPr id="43011" name="Picture 3" descr="14_01Figure-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84575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1288" y="1816100"/>
            <a:ext cx="4445000" cy="23082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 most basic of all types of oscillation is depicted on the bottom sinusoidal graph. Motion that follows this pattern is called simple harmonic motion or SHM.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Simple Harmonic Motion</a:t>
            </a:r>
          </a:p>
        </p:txBody>
      </p:sp>
      <p:pic>
        <p:nvPicPr>
          <p:cNvPr id="1029" name="Picture 3" descr="14_01Figure-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84575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1288" y="661988"/>
            <a:ext cx="3894137" cy="12001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 time to complete one full cycle of oscillation is a </a:t>
            </a:r>
            <a:r>
              <a:rPr lang="en-US" sz="2400" u="sng" dirty="0"/>
              <a:t>Period</a:t>
            </a:r>
            <a:r>
              <a:rPr lang="en-US" sz="2400" dirty="0"/>
              <a:t>.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4289425" y="2168525"/>
          <a:ext cx="117157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1" name="Equation" r:id="rId4" imgW="368300" imgH="368300" progId="Equation.3">
                  <p:embed/>
                </p:oleObj>
              </mc:Choice>
              <mc:Fallback>
                <p:oleObj name="Equation" r:id="rId4" imgW="3683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425" y="2168525"/>
                        <a:ext cx="1171575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6470650" y="2168525"/>
          <a:ext cx="117157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2" name="Equation" r:id="rId6" imgW="368300" imgH="368300" progId="Equation.3">
                  <p:embed/>
                </p:oleObj>
              </mc:Choice>
              <mc:Fallback>
                <p:oleObj name="Equation" r:id="rId6" imgW="3683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0650" y="2168525"/>
                        <a:ext cx="1171575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03688" y="3413125"/>
            <a:ext cx="3894137" cy="15700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 amount of oscillations per second is called </a:t>
            </a:r>
            <a:r>
              <a:rPr lang="en-US" sz="2400" u="sng" dirty="0"/>
              <a:t>frequency</a:t>
            </a:r>
            <a:r>
              <a:rPr lang="en-US" sz="2400" dirty="0"/>
              <a:t> and is measured in </a:t>
            </a:r>
            <a:r>
              <a:rPr lang="en-US" sz="2400" u="sng" dirty="0"/>
              <a:t>Hertz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2231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Simple Harmonic Motion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1288" y="661988"/>
            <a:ext cx="4445000" cy="19399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An objects maximum displacement from its equilibrium position is called the </a:t>
            </a:r>
            <a:r>
              <a:rPr lang="en-US" sz="2400" u="sng" dirty="0"/>
              <a:t>Amplitude</a:t>
            </a:r>
            <a:r>
              <a:rPr lang="en-US" sz="2400" dirty="0"/>
              <a:t> (A) of the motion.</a:t>
            </a:r>
          </a:p>
        </p:txBody>
      </p:sp>
      <p:pic>
        <p:nvPicPr>
          <p:cNvPr id="44036" name="Picture 5" descr="14_02Figure-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8038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5" y="2778125"/>
            <a:ext cx="4303713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Aspect.thmx</Template>
  <TotalTime>1721</TotalTime>
  <Words>905</Words>
  <Application>Microsoft Macintosh PowerPoint</Application>
  <PresentationFormat>On-screen Show (4:3)</PresentationFormat>
  <Paragraphs>85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Aspect</vt:lpstr>
      <vt:lpstr>Equation</vt:lpstr>
      <vt:lpstr>SHM – Simple Harmonic Motion</vt:lpstr>
      <vt:lpstr>A Couple Things…</vt:lpstr>
      <vt:lpstr>Oscillations and Simple Harmonic Motion:</vt:lpstr>
      <vt:lpstr>Oscillatory Motion – Can you think of an example of an Oscillator?</vt:lpstr>
      <vt:lpstr>Conditions for SHM</vt:lpstr>
      <vt:lpstr>PowerPoint Presentation</vt:lpstr>
      <vt:lpstr>Simple Harmonic Motion</vt:lpstr>
      <vt:lpstr>Simple Harmonic Motion</vt:lpstr>
      <vt:lpstr>Simple Harmonic Motion</vt:lpstr>
      <vt:lpstr>Damped (NOT DAMPENING) Oscillations – Real Life</vt:lpstr>
      <vt:lpstr>What would be the opposite of damping? </vt:lpstr>
      <vt:lpstr>What shape will a velocity-time graph have for SHM? Draw it!</vt:lpstr>
      <vt:lpstr>PowerPoint Presentation</vt:lpstr>
      <vt:lpstr>Algebra MAXED out</vt:lpstr>
      <vt:lpstr>Mathematical Models of SHM</vt:lpstr>
      <vt:lpstr>A Little Calculus! (the rate of change!</vt:lpstr>
      <vt:lpstr>Mathematical Models of SHM</vt:lpstr>
      <vt:lpstr>Makes sense when you look at the curves at a given position</vt:lpstr>
      <vt:lpstr>Example: 1</vt:lpstr>
      <vt:lpstr>Example: 2</vt:lpstr>
      <vt:lpstr>Example: 3</vt:lpstr>
      <vt:lpstr>Example: 4</vt:lpstr>
      <vt:lpstr>We have modeled SHM mathematically.  Now comes the physics.</vt:lpstr>
      <vt:lpstr>Total Energy Constant</vt:lpstr>
      <vt:lpstr>PowerPoint Presentation</vt:lpstr>
      <vt:lpstr>PowerPoint Presentation</vt:lpstr>
      <vt:lpstr>A toughie… are you ready?</vt:lpstr>
      <vt:lpstr>PowerPoint Presentation</vt:lpstr>
      <vt:lpstr>If you didn’t get the last one… maybe this one…?</vt:lpstr>
      <vt:lpstr>Dynamics of SHM</vt:lpstr>
      <vt:lpstr>Dynamics of SHM</vt:lpstr>
    </vt:vector>
  </TitlesOfParts>
  <Company>pitt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Harmonic Motion:</dc:title>
  <dc:creator>Joshua Bilak</dc:creator>
  <cp:lastModifiedBy>User</cp:lastModifiedBy>
  <cp:revision>78</cp:revision>
  <dcterms:created xsi:type="dcterms:W3CDTF">2011-04-26T22:24:08Z</dcterms:created>
  <dcterms:modified xsi:type="dcterms:W3CDTF">2015-02-24T18:18:20Z</dcterms:modified>
</cp:coreProperties>
</file>