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344" y="-11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636D-D922-432D-A958-524484B5923D}" type="datetimeFigureOut">
              <a:rPr lang="en-US" smtClean="0"/>
              <a:pPr/>
              <a:t>2014-10-21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619500"/>
            <a:ext cx="7772400" cy="1645920"/>
          </a:xfrm>
        </p:spPr>
        <p:txBody>
          <a:bodyPr/>
          <a:lstStyle>
            <a:lvl1pPr marR="7132" algn="l">
              <a:defRPr sz="3100" b="1" cap="all" spc="0" baseline="0">
                <a:solidFill>
                  <a:schemeClr val="tx2"/>
                </a:solidFill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362200"/>
            <a:ext cx="7772400" cy="1257300"/>
          </a:xfrm>
        </p:spPr>
        <p:txBody>
          <a:bodyPr lIns="78456" tIns="35662" anchor="b"/>
          <a:lstStyle>
            <a:lvl1pPr marL="0" indent="0" algn="l">
              <a:spcBef>
                <a:spcPts val="0"/>
              </a:spcBef>
              <a:buNone/>
              <a:defRPr sz="1600">
                <a:solidFill>
                  <a:schemeClr val="accent3"/>
                </a:solidFill>
              </a:defRPr>
            </a:lvl1pPr>
            <a:lvl2pPr marL="356616" indent="0" algn="ctr">
              <a:buNone/>
            </a:lvl2pPr>
            <a:lvl3pPr marL="713232" indent="0" algn="ctr">
              <a:buNone/>
            </a:lvl3pPr>
            <a:lvl4pPr marL="1069848" indent="0" algn="ctr">
              <a:buNone/>
            </a:lvl4pPr>
            <a:lvl5pPr marL="1426464" indent="0" algn="ctr">
              <a:buNone/>
            </a:lvl5pPr>
            <a:lvl6pPr marL="1783080" indent="0" algn="ctr">
              <a:buNone/>
            </a:lvl6pPr>
            <a:lvl7pPr marL="2139696" indent="0" algn="ctr">
              <a:buNone/>
            </a:lvl7pPr>
            <a:lvl8pPr marL="2496312" indent="0" algn="ctr">
              <a:buNone/>
            </a:lvl8pPr>
            <a:lvl9pPr marL="2852928" indent="0" algn="ctr">
              <a:buNone/>
            </a:lvl9pPr>
            <a:extLst/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6747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636D-D922-432D-A958-524484B5923D}" type="datetimeFigureOut">
              <a:rPr lang="en-US" smtClean="0"/>
              <a:pPr/>
              <a:t>2014-10-21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4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1981200" cy="4876271"/>
          </a:xfrm>
        </p:spPr>
        <p:txBody>
          <a:bodyPr vert="eaVert" anchor="ctr"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867"/>
            <a:ext cx="5867400" cy="48762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636D-D922-432D-A958-524484B5923D}" type="datetimeFigureOut">
              <a:rPr lang="en-US" smtClean="0"/>
              <a:pPr/>
              <a:t>2014-10-21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6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636D-D922-432D-A958-524484B5923D}" type="datetimeFigureOut">
              <a:rPr lang="en-US" smtClean="0"/>
              <a:pPr/>
              <a:t>2014-10-21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8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126393"/>
            <a:ext cx="5718048" cy="814572"/>
          </a:xfrm>
        </p:spPr>
        <p:txBody>
          <a:bodyPr lIns="64191" tIns="35662" bIns="0" anchor="t"/>
          <a:lstStyle>
            <a:lvl1pPr marL="427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636D-D922-432D-A958-524484B5923D}" type="datetimeFigureOut">
              <a:rPr lang="en-US" smtClean="0"/>
              <a:pPr/>
              <a:t>2014-10-21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426720"/>
            <a:ext cx="8156448" cy="647700"/>
          </a:xfrm>
        </p:spPr>
        <p:txBody>
          <a:bodyPr tIns="49926"/>
          <a:lstStyle>
            <a:lvl1pPr algn="l">
              <a:buNone/>
              <a:defRPr sz="3000" b="0" cap="none" spc="-117" baseline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606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6720"/>
            <a:ext cx="8229600" cy="762000"/>
          </a:xfrm>
        </p:spPr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475419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475419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636D-D922-432D-A958-524484B5923D}" type="datetimeFigureOut">
              <a:rPr lang="en-US" smtClean="0"/>
              <a:pPr/>
              <a:t>2014-10-21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0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426720"/>
            <a:ext cx="7772400" cy="762000"/>
          </a:xfrm>
        </p:spPr>
        <p:txBody>
          <a:bodyPr anchor="t"/>
          <a:lstStyle>
            <a:lvl1pPr>
              <a:defRPr sz="310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8125"/>
            <a:ext cx="4040188" cy="533135"/>
          </a:xfrm>
        </p:spPr>
        <p:txBody>
          <a:bodyPr anchor="ctr"/>
          <a:lstStyle>
            <a:lvl1pPr marL="57059" indent="0" algn="l">
              <a:buNone/>
              <a:defRPr sz="1900" b="0">
                <a:solidFill>
                  <a:schemeClr val="accent3"/>
                </a:solidFill>
              </a:defRPr>
            </a:lvl1pPr>
            <a:lvl2pPr>
              <a:buNone/>
              <a:defRPr sz="1600" b="1"/>
            </a:lvl2pPr>
            <a:lvl3pPr>
              <a:buNone/>
              <a:defRPr sz="140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08125"/>
            <a:ext cx="4041775" cy="533135"/>
          </a:xfrm>
        </p:spPr>
        <p:txBody>
          <a:bodyPr anchor="ctr"/>
          <a:lstStyle>
            <a:lvl1pPr marL="57059" indent="0">
              <a:buNone/>
              <a:defRPr sz="1900" b="0">
                <a:solidFill>
                  <a:schemeClr val="accent3"/>
                </a:solidFill>
              </a:defRPr>
            </a:lvl1pPr>
            <a:lvl2pPr>
              <a:buNone/>
              <a:defRPr sz="1600" b="1"/>
            </a:lvl2pPr>
            <a:lvl3pPr>
              <a:buNone/>
              <a:defRPr sz="140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049198"/>
            <a:ext cx="4040188" cy="329946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49198"/>
            <a:ext cx="4041775" cy="329946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636D-D922-432D-A958-524484B5923D}" type="datetimeFigureOut">
              <a:rPr lang="en-US" smtClean="0"/>
              <a:pPr/>
              <a:t>2014-10-21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6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26720"/>
            <a:ext cx="7772400" cy="762000"/>
          </a:xfrm>
        </p:spPr>
        <p:txBody>
          <a:bodyPr/>
          <a:lstStyle>
            <a:lvl1pPr>
              <a:defRPr sz="3100" cap="none" baseline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636D-D922-432D-A958-524484B5923D}" type="datetimeFigureOut">
              <a:rPr lang="en-US" smtClean="0"/>
              <a:pPr/>
              <a:t>2014-10-21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636D-D922-432D-A958-524484B5923D}" type="datetimeFigureOut">
              <a:rPr lang="en-US" smtClean="0"/>
              <a:pPr/>
              <a:t>2014-10-21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9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7542"/>
            <a:ext cx="8229600" cy="968375"/>
          </a:xfrm>
        </p:spPr>
        <p:txBody>
          <a:bodyPr anchor="ctr"/>
          <a:lstStyle>
            <a:lvl1pPr algn="l">
              <a:buNone/>
              <a:defRPr sz="2800" b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195917"/>
            <a:ext cx="2514600" cy="3810000"/>
          </a:xfrm>
        </p:spPr>
        <p:txBody>
          <a:bodyPr/>
          <a:lstStyle>
            <a:lvl1pPr marL="42794" indent="0">
              <a:buNone/>
              <a:defRPr sz="14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95917"/>
            <a:ext cx="5486400" cy="381000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636D-D922-432D-A958-524484B5923D}" type="datetimeFigureOut">
              <a:rPr lang="en-US" smtClean="0"/>
              <a:pPr/>
              <a:t>2014-10-21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8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565031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1323" tIns="35662" rIns="71323" bIns="35662" anchor="ctr"/>
          <a:lstStyle>
            <a:extLst/>
          </a:lstStyle>
          <a:p>
            <a:pPr algn="ctr" eaLnBrk="1" latinLnBrk="0" hangingPunct="1"/>
            <a:endParaRPr kumimoji="0" lang="en-US" sz="140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6" y="1570857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367710"/>
            <a:ext cx="6858000" cy="584791"/>
          </a:xfrm>
        </p:spPr>
        <p:txBody>
          <a:bodyPr anchor="b"/>
          <a:lstStyle>
            <a:lvl1pPr algn="l">
              <a:buNone/>
              <a:defRPr sz="1600" b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578151"/>
            <a:ext cx="8778240" cy="4133453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500"/>
            </a:lvl1pPr>
            <a:extLst/>
          </a:lstStyle>
          <a:p>
            <a:r>
              <a:rPr kumimoji="0" lang="en-CA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958453"/>
            <a:ext cx="6858000" cy="571500"/>
          </a:xfrm>
        </p:spPr>
        <p:txBody>
          <a:bodyPr/>
          <a:lstStyle>
            <a:lvl1pPr marL="21397" indent="0">
              <a:spcBef>
                <a:spcPts val="0"/>
              </a:spcBef>
              <a:buNone/>
              <a:defRPr sz="1100">
                <a:solidFill>
                  <a:srgbClr val="FFFFFF"/>
                </a:solidFill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46250"/>
            <a:ext cx="2133600" cy="304271"/>
          </a:xfrm>
        </p:spPr>
        <p:txBody>
          <a:bodyPr/>
          <a:lstStyle>
            <a:extLst/>
          </a:lstStyle>
          <a:p>
            <a:fld id="{8E36636D-D922-432D-A958-524484B5923D}" type="datetimeFigureOut">
              <a:rPr lang="en-US" smtClean="0"/>
              <a:pPr/>
              <a:t>2014-10-21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50"/>
            <a:ext cx="5562600" cy="304271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46250"/>
            <a:ext cx="457200" cy="304271"/>
          </a:xfrm>
        </p:spPr>
        <p:txBody>
          <a:bodyPr/>
          <a:lstStyle>
            <a:extLst/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2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426720"/>
            <a:ext cx="7772400" cy="762000"/>
          </a:xfrm>
          <a:prstGeom prst="rect">
            <a:avLst/>
          </a:prstGeom>
        </p:spPr>
        <p:txBody>
          <a:bodyPr vert="horz" lIns="71323" tIns="35662" rIns="71323" bIns="35662" anchor="t">
            <a:noAutofit/>
          </a:bodyPr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86300"/>
            <a:ext cx="7772400" cy="3810000"/>
          </a:xfrm>
          <a:prstGeom prst="rect">
            <a:avLst/>
          </a:prstGeom>
        </p:spPr>
        <p:txBody>
          <a:bodyPr vert="horz" lIns="71323" tIns="35662" rIns="71323" bIns="35662">
            <a:normAutofit/>
          </a:bodyPr>
          <a:lstStyle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5347230"/>
            <a:ext cx="2133600" cy="304271"/>
          </a:xfrm>
          <a:prstGeom prst="rect">
            <a:avLst/>
          </a:prstGeom>
        </p:spPr>
        <p:txBody>
          <a:bodyPr vert="horz" lIns="71323" tIns="35662" rIns="71323" bIns="35662" anchor="b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  <a:extLst/>
          </a:lstStyle>
          <a:p>
            <a:fld id="{8E36636D-D922-432D-A958-524484B5923D}" type="datetimeFigureOut">
              <a:rPr lang="en-US" smtClean="0"/>
              <a:pPr/>
              <a:t>2014-10-21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5347230"/>
            <a:ext cx="5562600" cy="304271"/>
          </a:xfrm>
          <a:prstGeom prst="rect">
            <a:avLst/>
          </a:prstGeom>
        </p:spPr>
        <p:txBody>
          <a:bodyPr vert="horz" lIns="71323" tIns="35662" rIns="71323" bIns="35662" anchor="b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5347230"/>
            <a:ext cx="457200" cy="304271"/>
          </a:xfrm>
          <a:prstGeom prst="rect">
            <a:avLst/>
          </a:prstGeom>
        </p:spPr>
        <p:txBody>
          <a:bodyPr vert="horz" lIns="71323" tIns="35662" rIns="71323" bIns="35662" anchor="b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  <a:extLst/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65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100" kern="1200" spc="-78" baseline="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954" indent="-267462" algn="l" rtl="0" eaLnBrk="1" latinLnBrk="0" hangingPunct="1">
        <a:spcBef>
          <a:spcPts val="546"/>
        </a:spcBef>
        <a:buClr>
          <a:schemeClr val="tx2"/>
        </a:buClr>
        <a:buSzPct val="95000"/>
        <a:buFont typeface="Wingdings"/>
        <a:buChar char="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7718" indent="-222885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7423" indent="-178308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984260" indent="-178308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55436" indent="-164043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33744" indent="-164043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483523" indent="-142646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33301" indent="-142646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42646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9 – Class Starter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87" y="1333501"/>
            <a:ext cx="8589909" cy="3575844"/>
          </a:xfrm>
        </p:spPr>
        <p:txBody>
          <a:bodyPr>
            <a:normAutofit/>
          </a:bodyPr>
          <a:lstStyle/>
          <a:p>
            <a:pPr marL="53492" indent="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Hand in your Exponent Homework at the front of the room</a:t>
            </a:r>
          </a:p>
          <a:p>
            <a:pPr marL="53492" indent="0">
              <a:buNone/>
            </a:pPr>
            <a:r>
              <a:rPr lang="en-US" sz="2100" i="1" dirty="0" smtClean="0"/>
              <a:t>Collect 1 Whiteboard (per groups) and pens from the front of the room</a:t>
            </a:r>
          </a:p>
          <a:p>
            <a:pPr marL="53492" indent="0">
              <a:buNone/>
            </a:pPr>
            <a:endParaRPr lang="en-US" sz="2100" i="1" dirty="0" smtClean="0"/>
          </a:p>
          <a:p>
            <a:pPr marL="510692" indent="-457200">
              <a:buFont typeface="+mj-lt"/>
              <a:buAutoNum type="arabicPeriod"/>
            </a:pPr>
            <a:r>
              <a:rPr lang="en-US" sz="2200" b="1" u="sng" dirty="0" smtClean="0"/>
              <a:t>Define Exponent</a:t>
            </a:r>
            <a:r>
              <a:rPr lang="en-US" sz="2200" dirty="0" smtClean="0"/>
              <a:t>: _______________________</a:t>
            </a:r>
            <a:endParaRPr lang="en-US" sz="2200" dirty="0"/>
          </a:p>
          <a:p>
            <a:pPr marL="510692" indent="-457200">
              <a:buFont typeface="+mj-lt"/>
              <a:buAutoNum type="arabicPeriod"/>
            </a:pPr>
            <a:r>
              <a:rPr lang="en-US" sz="2200" dirty="0" smtClean="0"/>
              <a:t>Why </a:t>
            </a:r>
            <a:r>
              <a:rPr lang="en-US" sz="2200" dirty="0" smtClean="0"/>
              <a:t>are exponents a useful tool for Mathematicians?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439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9 – Class Starter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87" y="1333501"/>
            <a:ext cx="8589909" cy="3575844"/>
          </a:xfrm>
        </p:spPr>
        <p:txBody>
          <a:bodyPr>
            <a:normAutofit/>
          </a:bodyPr>
          <a:lstStyle/>
          <a:p>
            <a:pPr marL="510692" indent="-457200">
              <a:buFont typeface="+mj-lt"/>
              <a:buAutoNum type="arabicPeriod"/>
            </a:pPr>
            <a:r>
              <a:rPr lang="en-US" sz="2200" dirty="0" smtClean="0"/>
              <a:t>Define </a:t>
            </a:r>
            <a:r>
              <a:rPr lang="en-US" sz="2200" dirty="0"/>
              <a:t>Exponent: </a:t>
            </a:r>
            <a:r>
              <a:rPr lang="en-US" sz="2000" dirty="0">
                <a:solidFill>
                  <a:srgbClr val="FF0000"/>
                </a:solidFill>
              </a:rPr>
              <a:t>The exponent of a number shows you how many times the number is to be used in a multiplication. (Another name for exponent is index or power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510692" indent="-457200">
              <a:buFont typeface="+mj-lt"/>
              <a:buAutoNum type="arabicPeriod"/>
            </a:pPr>
            <a:r>
              <a:rPr lang="en-US" sz="2200" dirty="0" smtClean="0"/>
              <a:t>Why are exponents a useful tool for Mathematicians?</a:t>
            </a:r>
            <a:endParaRPr lang="en-US" sz="2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948" y="3311344"/>
            <a:ext cx="22987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88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9 – Class Starter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87" y="1333501"/>
            <a:ext cx="8589909" cy="3575844"/>
          </a:xfrm>
        </p:spPr>
        <p:txBody>
          <a:bodyPr>
            <a:normAutofit/>
          </a:bodyPr>
          <a:lstStyle/>
          <a:p>
            <a:pPr marL="510692" indent="-457200">
              <a:buFont typeface="+mj-lt"/>
              <a:buAutoNum type="arabicPeriod"/>
            </a:pPr>
            <a:r>
              <a:rPr lang="en-US" sz="2200" dirty="0" smtClean="0"/>
              <a:t>Define </a:t>
            </a:r>
            <a:r>
              <a:rPr lang="en-US" sz="2200" dirty="0"/>
              <a:t>Exponent: </a:t>
            </a:r>
            <a:r>
              <a:rPr lang="en-US" sz="2200" dirty="0">
                <a:solidFill>
                  <a:srgbClr val="FF0000"/>
                </a:solidFill>
              </a:rPr>
              <a:t>The exponent of a number shows you how many times the number is to be used in a multiplication</a:t>
            </a:r>
            <a:r>
              <a:rPr lang="en-US" sz="2200" dirty="0" smtClean="0">
                <a:solidFill>
                  <a:srgbClr val="FF0000"/>
                </a:solidFill>
              </a:rPr>
              <a:t>.</a:t>
            </a:r>
          </a:p>
          <a:p>
            <a:pPr marL="510692" indent="-457200">
              <a:buFont typeface="+mj-lt"/>
              <a:buAutoNum type="arabicPeriod"/>
            </a:pPr>
            <a:r>
              <a:rPr lang="en-US" sz="2200" dirty="0" smtClean="0"/>
              <a:t>Why are exponents a useful tool for Mathematicians?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5706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9 – Class Starter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87" y="1333501"/>
            <a:ext cx="8589909" cy="3575844"/>
          </a:xfrm>
        </p:spPr>
        <p:txBody>
          <a:bodyPr>
            <a:normAutofit/>
          </a:bodyPr>
          <a:lstStyle/>
          <a:p>
            <a:pPr marL="510692" indent="-457200">
              <a:buFont typeface="+mj-lt"/>
              <a:buAutoNum type="arabicPeriod"/>
            </a:pPr>
            <a:r>
              <a:rPr lang="en-US" sz="2200" dirty="0" smtClean="0"/>
              <a:t>Define </a:t>
            </a:r>
            <a:r>
              <a:rPr lang="en-US" sz="2200" dirty="0"/>
              <a:t>Exponent: </a:t>
            </a:r>
            <a:r>
              <a:rPr lang="en-US" sz="2200" dirty="0">
                <a:solidFill>
                  <a:srgbClr val="FF0000"/>
                </a:solidFill>
              </a:rPr>
              <a:t>The exponent of a number shows you how many times the number is to be used in a multiplication</a:t>
            </a:r>
            <a:r>
              <a:rPr lang="en-US" sz="2200" dirty="0" smtClean="0">
                <a:solidFill>
                  <a:srgbClr val="FF0000"/>
                </a:solidFill>
              </a:rPr>
              <a:t>.</a:t>
            </a:r>
          </a:p>
          <a:p>
            <a:pPr marL="510692" indent="-457200">
              <a:buFont typeface="+mj-lt"/>
              <a:buAutoNum type="arabicPeriod"/>
            </a:pPr>
            <a:r>
              <a:rPr lang="en-US" sz="2200" dirty="0" smtClean="0"/>
              <a:t>Why are exponents a useful tool for Mathematicians?  </a:t>
            </a:r>
            <a:r>
              <a:rPr lang="en-US" sz="2200" dirty="0" smtClean="0">
                <a:solidFill>
                  <a:srgbClr val="FF0000"/>
                </a:solidFill>
              </a:rPr>
              <a:t>Allows for the simplification of mathematical operations.</a:t>
            </a:r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9x9x9x9x9x9x9x9x9x9x9x9x9x9x9x9x9x9x9x9x9 = 9</a:t>
            </a:r>
            <a:r>
              <a:rPr lang="en-US" sz="2200" baseline="30000" dirty="0" smtClean="0">
                <a:solidFill>
                  <a:srgbClr val="FF0000"/>
                </a:solidFill>
              </a:rPr>
              <a:t>21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71622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Our Calculators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86300"/>
            <a:ext cx="8496300" cy="3810000"/>
          </a:xfrm>
        </p:spPr>
        <p:txBody>
          <a:bodyPr>
            <a:normAutofit/>
          </a:bodyPr>
          <a:lstStyle/>
          <a:p>
            <a:pPr marL="53492" indent="0">
              <a:buNone/>
            </a:pPr>
            <a:r>
              <a:rPr lang="en-US" sz="2100" i="1" dirty="0" smtClean="0">
                <a:solidFill>
                  <a:srgbClr val="008000"/>
                </a:solidFill>
              </a:rPr>
              <a:t>Using </a:t>
            </a:r>
            <a:r>
              <a:rPr lang="en-US" sz="2100" i="1" dirty="0">
                <a:solidFill>
                  <a:srgbClr val="008000"/>
                </a:solidFill>
              </a:rPr>
              <a:t>a</a:t>
            </a:r>
            <a:r>
              <a:rPr lang="en-US" sz="2100" i="1" dirty="0" smtClean="0">
                <a:solidFill>
                  <a:srgbClr val="008000"/>
                </a:solidFill>
              </a:rPr>
              <a:t> </a:t>
            </a:r>
            <a:r>
              <a:rPr lang="en-US" sz="2100" i="1" dirty="0" smtClean="0">
                <a:solidFill>
                  <a:srgbClr val="008000"/>
                </a:solidFill>
              </a:rPr>
              <a:t>calculator find the answer to the </a:t>
            </a:r>
            <a:r>
              <a:rPr lang="en-US" sz="2100" i="1" dirty="0" smtClean="0">
                <a:solidFill>
                  <a:srgbClr val="008000"/>
                </a:solidFill>
              </a:rPr>
              <a:t>following on your whiteboard</a:t>
            </a:r>
            <a:endParaRPr lang="en-US" sz="2100" i="1" dirty="0" smtClean="0">
              <a:solidFill>
                <a:srgbClr val="008000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dirty="0" smtClean="0"/>
              <a:t>9</a:t>
            </a:r>
            <a:r>
              <a:rPr lang="en-US" baseline="30000" dirty="0" smtClean="0"/>
              <a:t>4 =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4</a:t>
            </a:r>
            <a:r>
              <a:rPr lang="en-US" baseline="30000" dirty="0" smtClean="0"/>
              <a:t>5 </a:t>
            </a:r>
            <a:r>
              <a:rPr lang="en-US" dirty="0" smtClean="0"/>
              <a:t>=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9</a:t>
            </a:r>
            <a:r>
              <a:rPr lang="en-US" baseline="30000" dirty="0" smtClean="0"/>
              <a:t>4</a:t>
            </a:r>
            <a:r>
              <a:rPr lang="en-US" dirty="0" smtClean="0"/>
              <a:t> x 9</a:t>
            </a:r>
            <a:r>
              <a:rPr lang="en-US" baseline="30000" dirty="0" smtClean="0"/>
              <a:t>5</a:t>
            </a:r>
            <a:r>
              <a:rPr lang="en-US" dirty="0" smtClean="0"/>
              <a:t> =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1</a:t>
            </a:r>
            <a:r>
              <a:rPr lang="en-US" baseline="30000" dirty="0" smtClean="0"/>
              <a:t>11</a:t>
            </a:r>
            <a:r>
              <a:rPr lang="en-US" dirty="0" smtClean="0"/>
              <a:t> + 11</a:t>
            </a:r>
            <a:r>
              <a:rPr lang="en-US" baseline="30000" dirty="0" smtClean="0"/>
              <a:t>0</a:t>
            </a:r>
            <a:r>
              <a:rPr lang="en-US" dirty="0" smtClean="0"/>
              <a:t> =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4</a:t>
            </a:r>
            <a:r>
              <a:rPr lang="en-US" baseline="30000" dirty="0" smtClean="0"/>
              <a:t>5</a:t>
            </a:r>
            <a:r>
              <a:rPr lang="en-US" dirty="0" smtClean="0"/>
              <a:t> ÷ 4</a:t>
            </a:r>
            <a:r>
              <a:rPr lang="en-US" baseline="30000" dirty="0" smtClean="0"/>
              <a:t>3</a:t>
            </a:r>
            <a:r>
              <a:rPr lang="en-US" dirty="0" smtClean="0"/>
              <a:t> 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81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Our Calculators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486300"/>
            <a:ext cx="8521700" cy="3810000"/>
          </a:xfrm>
        </p:spPr>
        <p:txBody>
          <a:bodyPr>
            <a:normAutofit/>
          </a:bodyPr>
          <a:lstStyle/>
          <a:p>
            <a:pPr marL="53492" indent="0">
              <a:buNone/>
            </a:pPr>
            <a:r>
              <a:rPr lang="en-US" sz="2100" i="1" dirty="0">
                <a:solidFill>
                  <a:srgbClr val="008000"/>
                </a:solidFill>
              </a:rPr>
              <a:t>Using a calculator find the answer to the following on your </a:t>
            </a:r>
            <a:r>
              <a:rPr lang="en-US" sz="2100" i="1" dirty="0" smtClean="0">
                <a:solidFill>
                  <a:srgbClr val="008000"/>
                </a:solidFill>
              </a:rPr>
              <a:t>whiteboard</a:t>
            </a:r>
            <a:endParaRPr lang="en-US" sz="2100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9</a:t>
            </a:r>
            <a:r>
              <a:rPr lang="en-US" baseline="30000" dirty="0" smtClean="0"/>
              <a:t>4 </a:t>
            </a:r>
            <a:r>
              <a:rPr lang="en-US" baseline="30000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9x9x9x9 = 6561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4</a:t>
            </a:r>
            <a:r>
              <a:rPr lang="en-US" baseline="30000" dirty="0" smtClean="0"/>
              <a:t>5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4x4x4x4x4 = 1024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9</a:t>
            </a:r>
            <a:r>
              <a:rPr lang="en-US" baseline="30000" dirty="0" smtClean="0"/>
              <a:t>4</a:t>
            </a:r>
            <a:r>
              <a:rPr lang="en-US" dirty="0" smtClean="0"/>
              <a:t> x 9</a:t>
            </a:r>
            <a:r>
              <a:rPr lang="en-US" baseline="30000" dirty="0" smtClean="0"/>
              <a:t>5</a:t>
            </a:r>
            <a:r>
              <a:rPr lang="en-US" dirty="0" smtClean="0"/>
              <a:t> = </a:t>
            </a:r>
            <a:r>
              <a:rPr lang="en-US" sz="2200" dirty="0" smtClean="0">
                <a:solidFill>
                  <a:srgbClr val="FF0000"/>
                </a:solidFill>
              </a:rPr>
              <a:t>9x9x9x9 x 9x9x9x9x9 = 9x9x9x9x9x9x9x9x9 		= 387420489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1</a:t>
            </a:r>
            <a:r>
              <a:rPr lang="en-US" baseline="30000" dirty="0" smtClean="0"/>
              <a:t>11</a:t>
            </a:r>
            <a:r>
              <a:rPr lang="en-US" dirty="0" smtClean="0"/>
              <a:t> + 11</a:t>
            </a:r>
            <a:r>
              <a:rPr lang="en-US" baseline="30000" dirty="0" smtClean="0"/>
              <a:t>0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1 + 1 = 2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4</a:t>
            </a:r>
            <a:r>
              <a:rPr lang="en-US" baseline="30000" dirty="0" smtClean="0"/>
              <a:t>5</a:t>
            </a:r>
            <a:r>
              <a:rPr lang="en-US" dirty="0" smtClean="0"/>
              <a:t> ÷ 4</a:t>
            </a:r>
            <a:r>
              <a:rPr lang="en-US" baseline="30000" dirty="0" smtClean="0"/>
              <a:t>3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4x4x4x4x4 ÷ 4x4x4 = 4x4 = 16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76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the notes from the front of the class</a:t>
            </a:r>
          </a:p>
          <a:p>
            <a:r>
              <a:rPr lang="en-US" dirty="0" smtClean="0"/>
              <a:t>Complete the table at the top of page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purchase a workbook by the end of next week</a:t>
            </a:r>
          </a:p>
          <a:p>
            <a:r>
              <a:rPr lang="en-US" dirty="0" smtClean="0"/>
              <a:t>$10 written to Rockridge Secondary</a:t>
            </a:r>
          </a:p>
          <a:p>
            <a:r>
              <a:rPr lang="en-US" dirty="0" smtClean="0"/>
              <a:t>These books will help!  </a:t>
            </a:r>
            <a:r>
              <a:rPr lang="en-US" smtClean="0"/>
              <a:t>Extra Practice.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ightfall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ightfall design template" id="{8E782A46-4514-4890-A557-B2C16D284495}" vid="{905231CD-0261-44B0-B7D7-6EDADDAACF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Matrix.potx</Template>
  <TotalTime>1128</TotalTime>
  <Words>287</Words>
  <Application>Microsoft Macintosh PowerPoint</Application>
  <PresentationFormat>On-screen Show (16:10)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Nightfall design template</vt:lpstr>
      <vt:lpstr>Math 9 – Class Starter</vt:lpstr>
      <vt:lpstr>Math 9 – Class Starter</vt:lpstr>
      <vt:lpstr>Math 9 – Class Starter</vt:lpstr>
      <vt:lpstr>Math 9 – Class Starter</vt:lpstr>
      <vt:lpstr>Using Our Calculators</vt:lpstr>
      <vt:lpstr>Using Our Calculators</vt:lpstr>
      <vt:lpstr>Notes Powers</vt:lpstr>
      <vt:lpstr>Workbooks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Lawson</dc:creator>
  <cp:lastModifiedBy>User</cp:lastModifiedBy>
  <cp:revision>14</cp:revision>
  <dcterms:created xsi:type="dcterms:W3CDTF">2012-10-04T14:27:43Z</dcterms:created>
  <dcterms:modified xsi:type="dcterms:W3CDTF">2014-10-22T03:11:33Z</dcterms:modified>
</cp:coreProperties>
</file>