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  <p:sldMasterId id="2147483709" r:id="rId3"/>
  </p:sldMasterIdLst>
  <p:notesMasterIdLst>
    <p:notesMasterId r:id="rId22"/>
  </p:notesMasterIdLst>
  <p:handoutMasterIdLst>
    <p:handoutMasterId r:id="rId23"/>
  </p:handoutMasterIdLst>
  <p:sldIdLst>
    <p:sldId id="269" r:id="rId4"/>
    <p:sldId id="274" r:id="rId5"/>
    <p:sldId id="275" r:id="rId6"/>
    <p:sldId id="276" r:id="rId7"/>
    <p:sldId id="277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86" r:id="rId16"/>
    <p:sldId id="288" r:id="rId17"/>
    <p:sldId id="289" r:id="rId18"/>
    <p:sldId id="291" r:id="rId19"/>
    <p:sldId id="290" r:id="rId20"/>
    <p:sldId id="292" r:id="rId21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04" y="-1016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F4E22-E98E-4F6B-977F-447F402EDE8D}" type="datetimeFigureOut">
              <a:rPr lang="en-US" smtClean="0"/>
              <a:t>2013-05-05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C7F4F-41CA-4B09-9309-82952A67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43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AA3D-838A-4524-93AE-BB6F4B6FC72A}" type="datetimeFigureOut">
              <a:rPr lang="en-US" smtClean="0"/>
              <a:t>2013-05-05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45297-9661-4111-AC4D-7C1869DF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4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0"/>
            <a:ext cx="3657600" cy="952500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889500"/>
            <a:ext cx="3657600" cy="508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698500"/>
            <a:ext cx="5486400" cy="3241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35000"/>
            <a:ext cx="6858000" cy="698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1333500"/>
            <a:ext cx="6858000" cy="368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698500"/>
            <a:ext cx="1714500" cy="42545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698500"/>
            <a:ext cx="4991100" cy="42545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 bwMode="hidden">
          <a:xfrm>
            <a:off x="-1" y="0"/>
            <a:ext cx="9144002" cy="5715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84" y="1591122"/>
            <a:ext cx="7203233" cy="281940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200" cap="none" baseline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384" y="4527137"/>
            <a:ext cx="7203233" cy="381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971550" y="4411813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2013-05-05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hidden">
          <a:xfrm>
            <a:off x="-1" y="0"/>
            <a:ext cx="9144002" cy="5715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117977"/>
            <a:ext cx="7200900" cy="22860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700" cap="none" baseline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526280"/>
            <a:ext cx="7200900" cy="381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356616" indent="0">
              <a:buNone/>
              <a:defRPr sz="1600"/>
            </a:lvl2pPr>
            <a:lvl3pPr marL="713232" indent="0">
              <a:buNone/>
              <a:defRPr sz="1400"/>
            </a:lvl3pPr>
            <a:lvl4pPr marL="1069848" indent="0">
              <a:buNone/>
              <a:defRPr sz="1200"/>
            </a:lvl4pPr>
            <a:lvl5pPr marL="1426464" indent="0">
              <a:buNone/>
              <a:defRPr sz="1200"/>
            </a:lvl5pPr>
            <a:lvl6pPr marL="1783080" indent="0">
              <a:buNone/>
              <a:defRPr sz="1200"/>
            </a:lvl6pPr>
            <a:lvl7pPr marL="2139696" indent="0">
              <a:buNone/>
              <a:defRPr sz="1200"/>
            </a:lvl7pPr>
            <a:lvl8pPr marL="2496312" indent="0">
              <a:buNone/>
              <a:defRPr sz="1200"/>
            </a:lvl8pPr>
            <a:lvl9pPr marL="2852928" indent="0">
              <a:buNone/>
              <a:defRPr sz="12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971550" y="4411813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651000"/>
            <a:ext cx="3429000" cy="31750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651000"/>
            <a:ext cx="3429000" cy="31750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2013-05-05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515269"/>
            <a:ext cx="3429000" cy="53445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086428"/>
            <a:ext cx="3429000" cy="273957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515269"/>
            <a:ext cx="3429000" cy="53445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086428"/>
            <a:ext cx="3429000" cy="273957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2013-05-05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2013-05-05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/>
        </p:nvGrpSpPr>
        <p:grpSpPr bwMode="hidden">
          <a:xfrm>
            <a:off x="-1" y="0"/>
            <a:ext cx="9144002" cy="5715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2013-05-05</a:t>
            </a:fld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dirty="0" smtClean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 bwMode="hidden">
          <a:xfrm>
            <a:off x="-1" y="0"/>
            <a:ext cx="9144002" cy="5715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/>
        </p:nvSpPr>
        <p:spPr>
          <a:xfrm>
            <a:off x="0" y="0"/>
            <a:ext cx="5486400" cy="5715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64" y="476250"/>
            <a:ext cx="2743200" cy="183091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98" y="476250"/>
            <a:ext cx="4663440" cy="4762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864" y="2495844"/>
            <a:ext cx="2743200" cy="1904958"/>
          </a:xfrm>
        </p:spPr>
        <p:txBody>
          <a:bodyPr>
            <a:normAutofit/>
          </a:bodyPr>
          <a:lstStyle>
            <a:lvl1pPr marL="0" indent="0">
              <a:spcBef>
                <a:spcPts val="936"/>
              </a:spcBef>
              <a:buNone/>
              <a:defRPr sz="1200">
                <a:solidFill>
                  <a:schemeClr val="bg1"/>
                </a:solidFill>
              </a:defRPr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5942317" y="24130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t>2013-05-05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9144002" cy="5715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5486400" cy="5715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9" y="-133"/>
            <a:ext cx="5486400" cy="5715000"/>
          </a:xfrm>
        </p:spPr>
        <p:txBody>
          <a:bodyPr tIns="356616">
            <a:normAutofit/>
          </a:bodyPr>
          <a:lstStyle>
            <a:lvl1pPr marL="0" indent="0" algn="ctr">
              <a:buNone/>
              <a:defRPr sz="16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5942317" y="24130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170" y="480060"/>
            <a:ext cx="2743200" cy="1828800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170" y="2499360"/>
            <a:ext cx="2743200" cy="1905000"/>
          </a:xfrm>
        </p:spPr>
        <p:txBody>
          <a:bodyPr/>
          <a:lstStyle>
            <a:lvl1pPr marL="0" indent="0">
              <a:spcBef>
                <a:spcPts val="936"/>
              </a:spcBef>
              <a:buNone/>
              <a:defRPr sz="1200">
                <a:solidFill>
                  <a:schemeClr val="bg1"/>
                </a:solidFill>
              </a:defRPr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2013-05-05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6985" y="408214"/>
            <a:ext cx="1265465" cy="4417786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408214"/>
            <a:ext cx="5690508" cy="4417786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2013-05-05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1656"/>
            <a:ext cx="7772400" cy="1135063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71500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333500"/>
            <a:ext cx="3352800" cy="40005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333500"/>
            <a:ext cx="3352800" cy="40005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635000"/>
            <a:ext cx="1676401" cy="560917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98501"/>
            <a:ext cx="7010400" cy="4254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1" y="1195917"/>
            <a:ext cx="1676400" cy="390921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571500"/>
            <a:ext cx="68580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333500"/>
            <a:ext cx="6858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 bwMode="hidden">
          <a:xfrm>
            <a:off x="-1" y="0"/>
            <a:ext cx="9144002" cy="5715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419878"/>
            <a:ext cx="7200900" cy="951988"/>
          </a:xfrm>
          <a:prstGeom prst="rect">
            <a:avLst/>
          </a:prstGeom>
        </p:spPr>
        <p:txBody>
          <a:bodyPr vert="horz" lIns="71323" tIns="35662" rIns="71323" bIns="35662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651001"/>
            <a:ext cx="7200900" cy="3174999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70531" y="5241399"/>
            <a:ext cx="724460" cy="185363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t>2013-05-05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5241399"/>
            <a:ext cx="4596023" cy="185363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983" y="5241399"/>
            <a:ext cx="689162" cy="185363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>
            <a:off x="457200" y="51435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1404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indent="-142646" algn="l" defTabSz="713232" rtl="0" eaLnBrk="1" latinLnBrk="0" hangingPunct="1">
        <a:lnSpc>
          <a:spcPct val="90000"/>
        </a:lnSpc>
        <a:spcBef>
          <a:spcPts val="936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24" indent="-139923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3232" indent="-142646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39923" algn="l" defTabSz="713232" rtl="0" eaLnBrk="1" latinLnBrk="0" hangingPunct="1">
        <a:lnSpc>
          <a:spcPct val="90000"/>
        </a:lnSpc>
        <a:spcBef>
          <a:spcPts val="468"/>
        </a:spcBef>
        <a:buClr>
          <a:schemeClr val="accent1"/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069848" indent="-142646" algn="l" defTabSz="713232" rtl="0" eaLnBrk="1" latinLnBrk="0" hangingPunct="1">
        <a:lnSpc>
          <a:spcPct val="90000"/>
        </a:lnSpc>
        <a:spcBef>
          <a:spcPts val="468"/>
        </a:spcBef>
        <a:buClr>
          <a:schemeClr val="accent1"/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" indent="-139923" algn="l" defTabSz="713232" rtl="0" eaLnBrk="1" latinLnBrk="0" hangingPunct="1">
        <a:lnSpc>
          <a:spcPct val="90000"/>
        </a:lnSpc>
        <a:spcBef>
          <a:spcPts val="468"/>
        </a:spcBef>
        <a:buClr>
          <a:schemeClr val="accent1"/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426464" indent="-142646" algn="l" defTabSz="713232" rtl="0" eaLnBrk="1" latinLnBrk="0" hangingPunct="1">
        <a:lnSpc>
          <a:spcPct val="90000"/>
        </a:lnSpc>
        <a:spcBef>
          <a:spcPts val="468"/>
        </a:spcBef>
        <a:buClr>
          <a:schemeClr val="accent1"/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604772" indent="-139923" algn="l" defTabSz="713232" rtl="0" eaLnBrk="1" latinLnBrk="0" hangingPunct="1">
        <a:lnSpc>
          <a:spcPct val="90000"/>
        </a:lnSpc>
        <a:spcBef>
          <a:spcPts val="468"/>
        </a:spcBef>
        <a:buClr>
          <a:schemeClr val="accent1"/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mathsisfun.com/definitions/scal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9 – Class Starter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Please hand in your Logo Projects at the front of the room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Return to your seats and take out a piece of paper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In a moment we will begin our new unit!</a:t>
            </a:r>
          </a:p>
          <a:p>
            <a:pPr marL="0" indent="0" algn="ctr">
              <a:buNone/>
            </a:pPr>
            <a:r>
              <a:rPr lang="en-US" sz="2600" b="1" u="sng" dirty="0" smtClean="0"/>
              <a:t>New Unit</a:t>
            </a:r>
            <a:r>
              <a:rPr lang="en-US" sz="2600" dirty="0" smtClean="0"/>
              <a:t>: Similarity!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425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and solve</a:t>
            </a:r>
            <a:endParaRPr lang="en-US" dirty="0"/>
          </a:p>
        </p:txBody>
      </p:sp>
      <p:pic>
        <p:nvPicPr>
          <p:cNvPr id="7" name="Content Placeholder 6" descr="Screen Shot 2013-05-05 at 2.16.24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61" b="-15661"/>
          <a:stretch>
            <a:fillRect/>
          </a:stretch>
        </p:blipFill>
        <p:spPr/>
      </p:pic>
      <p:pic>
        <p:nvPicPr>
          <p:cNvPr id="8" name="Content Placeholder 7" descr="Screen Shot 2013-05-05 at 2.16.30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097" b="-49097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520267" y="4538133"/>
            <a:ext cx="20975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6600"/>
                </a:solidFill>
              </a:rPr>
              <a:t>Answer: 5.4 m</a:t>
            </a:r>
            <a:endParaRPr lang="en-US" sz="2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533" y="1651000"/>
            <a:ext cx="4436534" cy="3175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typical mix of cement, sand and stones is written as a ratio such as </a:t>
            </a:r>
            <a:r>
              <a:rPr lang="en-US" sz="2400" b="1" dirty="0" smtClean="0"/>
              <a:t>1:2:6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200" u="sng" dirty="0" smtClean="0"/>
              <a:t>Question</a:t>
            </a:r>
            <a:r>
              <a:rPr lang="en-US" sz="2200" dirty="0" smtClean="0"/>
              <a:t>: If you have just put 12 buckets of stones in a wheelbarrow, how much cement and sand should you add?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0085" r="-10085"/>
          <a:stretch>
            <a:fillRect/>
          </a:stretch>
        </p:blipFill>
        <p:spPr>
          <a:xfrm>
            <a:off x="5183708" y="1532469"/>
            <a:ext cx="3429000" cy="3175001"/>
          </a:xfrm>
        </p:spPr>
      </p:pic>
    </p:spTree>
    <p:extLst>
      <p:ext uri="{BB962C8B-B14F-4D97-AF65-F5344CB8AC3E}">
        <p14:creationId xmlns:p14="http://schemas.microsoft.com/office/powerpoint/2010/main" val="403336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it up…</a:t>
            </a:r>
            <a:endParaRPr lang="en-US" dirty="0"/>
          </a:p>
        </p:txBody>
      </p:sp>
      <p:pic>
        <p:nvPicPr>
          <p:cNvPr id="6" name="Content Placeholder 5" descr="Screen Shot 2013-05-05 at 2.22.0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161" b="-501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04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8" name="Content Placeholder 7" descr="Screen Shot 2013-05-05 at 2.21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368" b="-493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37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Factors – how many times bigger is the ACTUAL horse than the drawn horse?</a:t>
            </a:r>
            <a:endParaRPr lang="en-US" dirty="0"/>
          </a:p>
        </p:txBody>
      </p:sp>
      <p:pic>
        <p:nvPicPr>
          <p:cNvPr id="4" name="Content Placeholder 3" descr="Screen Shot 2013-05-05 at 2.23.4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56" r="-5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77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hlinkClick r:id="rId2"/>
              </a:rPr>
              <a:t>Scale Factor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978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317202"/>
              </p:ext>
            </p:extLst>
          </p:nvPr>
        </p:nvGraphicFramePr>
        <p:xfrm>
          <a:off x="2355849" y="2152650"/>
          <a:ext cx="4683637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1079500" imgH="393700" progId="Equation.DSMT4">
                  <p:embed/>
                </p:oleObj>
              </mc:Choice>
              <mc:Fallback>
                <p:oleObj name="Equation" r:id="rId3" imgW="1079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5849" y="2152650"/>
                        <a:ext cx="4683637" cy="170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44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467" y="1651000"/>
            <a:ext cx="4385733" cy="317500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 number used as a multiplier in scaling (moving up or down!)</a:t>
            </a:r>
          </a:p>
          <a:p>
            <a:pPr marL="0" indent="0">
              <a:buNone/>
            </a:pPr>
            <a:r>
              <a:rPr lang="en-US" sz="2200" dirty="0" smtClean="0"/>
              <a:t>What is the scale factor of the map?</a:t>
            </a:r>
          </a:p>
          <a:p>
            <a:r>
              <a:rPr lang="en-US" sz="2200" dirty="0" smtClean="0"/>
              <a:t>1km/10cm = 0.1 </a:t>
            </a:r>
          </a:p>
          <a:p>
            <a:r>
              <a:rPr lang="en-US" sz="2200" dirty="0" smtClean="0">
                <a:solidFill>
                  <a:srgbClr val="FF6600"/>
                </a:solidFill>
              </a:rPr>
              <a:t>Every cm on the map is equal to 0.1 km</a:t>
            </a:r>
            <a:endParaRPr lang="en-US" sz="2200" dirty="0">
              <a:solidFill>
                <a:srgbClr val="FF6600"/>
              </a:solidFill>
            </a:endParaRPr>
          </a:p>
        </p:txBody>
      </p:sp>
      <p:pic>
        <p:nvPicPr>
          <p:cNvPr id="5" name="Content Placeholder 4" descr="Screen Shot 2013-05-05 at 2.30.14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30" r="-14030"/>
          <a:stretch>
            <a:fillRect/>
          </a:stretch>
        </p:blipFill>
        <p:spPr>
          <a:xfrm>
            <a:off x="4160852" y="85843"/>
            <a:ext cx="5411976" cy="5011090"/>
          </a:xfrm>
        </p:spPr>
      </p:pic>
    </p:spTree>
    <p:extLst>
      <p:ext uri="{BB962C8B-B14F-4D97-AF65-F5344CB8AC3E}">
        <p14:creationId xmlns:p14="http://schemas.microsoft.com/office/powerpoint/2010/main" val="19165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1867" y="1651001"/>
            <a:ext cx="7630583" cy="317499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 a moment I will give you a number between 1 and 8</a:t>
            </a:r>
          </a:p>
          <a:p>
            <a:r>
              <a:rPr lang="en-US" sz="2200" dirty="0" smtClean="0"/>
              <a:t>You will then head to a station and complete several questions on Proportions and Scale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574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550" y="292882"/>
            <a:ext cx="7200900" cy="95198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Pizza!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7632" y="1481666"/>
            <a:ext cx="3970867" cy="335491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How many ways could you mathematically describe the pizza to the right?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These terms are known as </a:t>
            </a:r>
            <a:r>
              <a:rPr lang="en-US" b="1" i="1" dirty="0" smtClean="0">
                <a:solidFill>
                  <a:srgbClr val="FF6600"/>
                </a:solidFill>
              </a:rPr>
              <a:t>EQUAVALENT FRACTIONS</a:t>
            </a:r>
            <a:endParaRPr lang="en-US" b="1" i="1" dirty="0">
              <a:solidFill>
                <a:srgbClr val="FF6600"/>
              </a:solidFill>
            </a:endParaRPr>
          </a:p>
        </p:txBody>
      </p:sp>
      <p:pic>
        <p:nvPicPr>
          <p:cNvPr id="6" name="Content Placeholder 5" descr="Screen Shot 2013-05-05 at 1.54.54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" b="4191"/>
          <a:stretch>
            <a:fillRect/>
          </a:stretch>
        </p:blipFill>
        <p:spPr/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458307"/>
              </p:ext>
            </p:extLst>
          </p:nvPr>
        </p:nvGraphicFramePr>
        <p:xfrm>
          <a:off x="6007100" y="3314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314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182221"/>
              </p:ext>
            </p:extLst>
          </p:nvPr>
        </p:nvGraphicFramePr>
        <p:xfrm>
          <a:off x="1553633" y="2660649"/>
          <a:ext cx="1356783" cy="894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6" imgW="596900" imgH="393700" progId="Equation.DSMT4">
                  <p:embed/>
                </p:oleObj>
              </mc:Choice>
              <mc:Fallback>
                <p:oleObj name="Equation" r:id="rId6" imgW="596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3633" y="2660649"/>
                        <a:ext cx="1356783" cy="894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75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37683" y="132014"/>
            <a:ext cx="7200900" cy="951988"/>
          </a:xfrm>
        </p:spPr>
        <p:txBody>
          <a:bodyPr/>
          <a:lstStyle/>
          <a:p>
            <a:r>
              <a:rPr lang="en-US" dirty="0" smtClean="0"/>
              <a:t>Equivalent Fractions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11200" y="1303868"/>
            <a:ext cx="7467600" cy="1117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Fractions which have the same value, even though they may look different!</a:t>
            </a:r>
          </a:p>
          <a:p>
            <a:endParaRPr lang="en-US" dirty="0"/>
          </a:p>
        </p:txBody>
      </p:sp>
      <p:pic>
        <p:nvPicPr>
          <p:cNvPr id="8" name="Content Placeholder 7" descr="Screen Shot 2013-05-05 at 2.01.00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539" b="-68539"/>
          <a:stretch>
            <a:fillRect/>
          </a:stretch>
        </p:blipFill>
        <p:spPr>
          <a:xfrm>
            <a:off x="931341" y="533431"/>
            <a:ext cx="6817782" cy="6403679"/>
          </a:xfrm>
        </p:spPr>
      </p:pic>
    </p:spTree>
    <p:extLst>
      <p:ext uri="{BB962C8B-B14F-4D97-AF65-F5344CB8AC3E}">
        <p14:creationId xmlns:p14="http://schemas.microsoft.com/office/powerpoint/2010/main" val="34029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1067" y="1515269"/>
            <a:ext cx="3909483" cy="534458"/>
          </a:xfrm>
        </p:spPr>
        <p:txBody>
          <a:bodyPr>
            <a:normAutofit/>
          </a:bodyPr>
          <a:lstStyle/>
          <a:p>
            <a:r>
              <a:rPr lang="en-US" sz="1500" dirty="0" smtClean="0"/>
              <a:t>Multiply top and bottom by the same number</a:t>
            </a:r>
            <a:endParaRPr lang="en-US" sz="1500" dirty="0"/>
          </a:p>
        </p:txBody>
      </p:sp>
      <p:pic>
        <p:nvPicPr>
          <p:cNvPr id="5" name="Content Placeholder 4" descr="Screen Shot 2013-05-05 at 2.02.59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r="607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43449" y="1515269"/>
            <a:ext cx="4180417" cy="534458"/>
          </a:xfrm>
        </p:spPr>
        <p:txBody>
          <a:bodyPr>
            <a:normAutofit/>
          </a:bodyPr>
          <a:lstStyle/>
          <a:p>
            <a:r>
              <a:rPr lang="en-US" sz="1500" dirty="0" smtClean="0"/>
              <a:t>OR Divide top and bottom by the same number</a:t>
            </a:r>
            <a:endParaRPr lang="en-US" sz="1500" dirty="0"/>
          </a:p>
        </p:txBody>
      </p:sp>
      <p:pic>
        <p:nvPicPr>
          <p:cNvPr id="9" name="Content Placeholder 8" descr="Screen Shot 2013-05-05 at 2.04.02 P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r="28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38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33611"/>
            <a:ext cx="7200900" cy="951988"/>
          </a:xfrm>
        </p:spPr>
        <p:txBody>
          <a:bodyPr/>
          <a:lstStyle/>
          <a:p>
            <a:r>
              <a:rPr lang="en-US" dirty="0" smtClean="0"/>
              <a:t>Your turn…..</a:t>
            </a:r>
            <a:endParaRPr lang="en-US" dirty="0"/>
          </a:p>
        </p:txBody>
      </p:sp>
      <p:pic>
        <p:nvPicPr>
          <p:cNvPr id="7" name="Content Placeholder 6" descr="Screen Shot 2013-05-05 at 2.05.12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041" b="-297041"/>
          <a:stretch>
            <a:fillRect/>
          </a:stretch>
        </p:blipFill>
        <p:spPr>
          <a:xfrm>
            <a:off x="541867" y="-182632"/>
            <a:ext cx="5774266" cy="4613305"/>
          </a:xfrm>
        </p:spPr>
      </p:pic>
      <p:pic>
        <p:nvPicPr>
          <p:cNvPr id="8" name="Content Placeholder 7" descr="Screen Shot 2013-05-05 at 2.06.05 P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2056" b="-252056"/>
          <a:stretch>
            <a:fillRect/>
          </a:stretch>
        </p:blipFill>
        <p:spPr>
          <a:xfrm>
            <a:off x="560923" y="816462"/>
            <a:ext cx="6131280" cy="4898538"/>
          </a:xfrm>
        </p:spPr>
      </p:pic>
    </p:spTree>
    <p:extLst>
      <p:ext uri="{BB962C8B-B14F-4D97-AF65-F5344CB8AC3E}">
        <p14:creationId xmlns:p14="http://schemas.microsoft.com/office/powerpoint/2010/main" val="132320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When someone says things are “in proportion” what does s/he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4" y="1651001"/>
            <a:ext cx="3556000" cy="317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 smtClean="0"/>
              <a:t>Answer</a:t>
            </a:r>
            <a:r>
              <a:rPr lang="en-US" sz="2200" dirty="0" smtClean="0"/>
              <a:t>: Their relative sizes are the same.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Remember the ratio!</a:t>
            </a:r>
            <a:endParaRPr lang="en-US" sz="2200" dirty="0"/>
          </a:p>
        </p:txBody>
      </p:sp>
      <p:pic>
        <p:nvPicPr>
          <p:cNvPr id="4" name="Picture 3" descr="Screen Shot 2013-05-05 at 2.10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66" y="1439334"/>
            <a:ext cx="50038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9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Example</a:t>
            </a:r>
            <a:r>
              <a:rPr lang="en-US" dirty="0" smtClean="0"/>
              <a:t>: you want to draw the dog’s head, and would like to know long it should be</a:t>
            </a:r>
            <a:endParaRPr lang="en-US" dirty="0"/>
          </a:p>
        </p:txBody>
      </p:sp>
      <p:pic>
        <p:nvPicPr>
          <p:cNvPr id="4" name="Content Placeholder 3" descr="Screen Shot 2013-05-05 at 2.12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40" r="-18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7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proportion and solve… (always 1 or 2 steps!)</a:t>
            </a:r>
            <a:endParaRPr lang="en-US" dirty="0"/>
          </a:p>
        </p:txBody>
      </p:sp>
      <p:pic>
        <p:nvPicPr>
          <p:cNvPr id="7" name="Content Placeholder 6" descr="Screen Shot 2013-05-05 at 2.13.06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94" b="-13594"/>
          <a:stretch>
            <a:fillRect/>
          </a:stretch>
        </p:blipFill>
        <p:spPr/>
      </p:pic>
      <p:pic>
        <p:nvPicPr>
          <p:cNvPr id="8" name="Content Placeholder 7" descr="Screen Shot 2013-05-05 at 2.14.56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537" b="-705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75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Find the height of the tree</a:t>
            </a:r>
            <a:endParaRPr lang="en-US" dirty="0"/>
          </a:p>
        </p:txBody>
      </p:sp>
      <p:pic>
        <p:nvPicPr>
          <p:cNvPr id="6" name="Content Placeholder 5" descr="Screen Shot 2013-05-05 at 2.15.4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51" r="-32751"/>
          <a:stretch>
            <a:fillRect/>
          </a:stretch>
        </p:blipFill>
        <p:spPr>
          <a:xfrm>
            <a:off x="702717" y="1651000"/>
            <a:ext cx="7713150" cy="3400859"/>
          </a:xfrm>
        </p:spPr>
      </p:pic>
    </p:spTree>
    <p:extLst>
      <p:ext uri="{BB962C8B-B14F-4D97-AF65-F5344CB8AC3E}">
        <p14:creationId xmlns:p14="http://schemas.microsoft.com/office/powerpoint/2010/main" val="20988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ding_colo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57CA36-13AE-4B4A-9E0A-E5DBD709B1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Pencil Crayons.potx</Template>
  <TotalTime>0</TotalTime>
  <Words>328</Words>
  <Application>Microsoft Macintosh PowerPoint</Application>
  <PresentationFormat>On-screen Show (16:10)</PresentationFormat>
  <Paragraphs>44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adding_color</vt:lpstr>
      <vt:lpstr>Diamond Grid 16x9</vt:lpstr>
      <vt:lpstr>MathType 6.0 Equation</vt:lpstr>
      <vt:lpstr>Math 9 – Class Starter</vt:lpstr>
      <vt:lpstr>Pizza!</vt:lpstr>
      <vt:lpstr>Equivalent Fractions</vt:lpstr>
      <vt:lpstr>Reason?</vt:lpstr>
      <vt:lpstr>Your turn…..</vt:lpstr>
      <vt:lpstr>Question: When someone says things are “in proportion” what does s/he mean?</vt:lpstr>
      <vt:lpstr>Example: you want to draw the dog’s head, and would like to know long it should be</vt:lpstr>
      <vt:lpstr>Create a proportion and solve… (always 1 or 2 steps!)</vt:lpstr>
      <vt:lpstr>Example: Find the height of the tree</vt:lpstr>
      <vt:lpstr>Set up and solve</vt:lpstr>
      <vt:lpstr>Example:</vt:lpstr>
      <vt:lpstr>Setting it up…</vt:lpstr>
      <vt:lpstr>Solution</vt:lpstr>
      <vt:lpstr>Scale Factors – how many times bigger is the ACTUAL horse than the drawn horse?</vt:lpstr>
      <vt:lpstr>Scale</vt:lpstr>
      <vt:lpstr>Scale Factors</vt:lpstr>
      <vt:lpstr>Scale Factor</vt:lpstr>
      <vt:lpstr>Stations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2013-05-06T02:09:38Z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TC034605269991</vt:lpwstr>
  </property>
</Properties>
</file>